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56" r:id="rId3"/>
    <p:sldId id="261" r:id="rId4"/>
    <p:sldId id="279" r:id="rId5"/>
    <p:sldId id="287" r:id="rId6"/>
    <p:sldId id="281" r:id="rId7"/>
    <p:sldId id="263" r:id="rId8"/>
    <p:sldId id="278" r:id="rId9"/>
    <p:sldId id="276" r:id="rId10"/>
    <p:sldId id="277" r:id="rId11"/>
    <p:sldId id="302" r:id="rId12"/>
    <p:sldId id="257" r:id="rId13"/>
    <p:sldId id="265" r:id="rId14"/>
    <p:sldId id="267" r:id="rId15"/>
    <p:sldId id="282" r:id="rId16"/>
    <p:sldId id="283" r:id="rId17"/>
    <p:sldId id="301" r:id="rId18"/>
    <p:sldId id="296" r:id="rId19"/>
    <p:sldId id="300" r:id="rId20"/>
    <p:sldId id="299" r:id="rId21"/>
    <p:sldId id="271" r:id="rId2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29" autoAdjust="0"/>
    <p:restoredTop sz="94660"/>
  </p:normalViewPr>
  <p:slideViewPr>
    <p:cSldViewPr snapToGrid="0">
      <p:cViewPr>
        <p:scale>
          <a:sx n="50" d="100"/>
          <a:sy n="50" d="100"/>
        </p:scale>
        <p:origin x="2990" y="2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D1BB84C-84D3-4C0F-AB60-8F0E2709146A}" type="datetimeFigureOut">
              <a:rPr lang="es-ES" smtClean="0"/>
              <a:t>30/05/2023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153270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D1BB84C-84D3-4C0F-AB60-8F0E2709146A}" type="datetimeFigureOut">
              <a:rPr lang="es-ES" smtClean="0"/>
              <a:t>30/05/2023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3680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D1BB84C-84D3-4C0F-AB60-8F0E2709146A}" type="datetimeFigureOut">
              <a:rPr lang="es-ES" smtClean="0"/>
              <a:t>30/05/2023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176537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D1BB84C-84D3-4C0F-AB60-8F0E2709146A}" type="datetimeFigureOut">
              <a:rPr lang="es-ES" smtClean="0"/>
              <a:t>30/05/2023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914005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D1BB84C-84D3-4C0F-AB60-8F0E2709146A}" type="datetimeFigureOut">
              <a:rPr lang="es-ES" smtClean="0"/>
              <a:t>30/05/2023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277189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D1BB84C-84D3-4C0F-AB60-8F0E2709146A}" type="datetimeFigureOut">
              <a:rPr lang="es-ES" smtClean="0"/>
              <a:t>30/05/2023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267116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472381" y="3618442"/>
            <a:ext cx="2901255"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3471863" y="3618442"/>
            <a:ext cx="2915543"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D1BB84C-84D3-4C0F-AB60-8F0E2709146A}" type="datetimeFigureOut">
              <a:rPr lang="es-ES" smtClean="0"/>
              <a:t>30/05/2023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247387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D1BB84C-84D3-4C0F-AB60-8F0E2709146A}" type="datetimeFigureOut">
              <a:rPr lang="es-ES" smtClean="0"/>
              <a:t>30/05/2023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109736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1BB84C-84D3-4C0F-AB60-8F0E2709146A}" type="datetimeFigureOut">
              <a:rPr lang="es-ES" smtClean="0"/>
              <a:t>30/05/2023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1230697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D1BB84C-84D3-4C0F-AB60-8F0E2709146A}" type="datetimeFigureOut">
              <a:rPr lang="es-ES" smtClean="0"/>
              <a:t>30/05/2023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4228723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D1BB84C-84D3-4C0F-AB60-8F0E2709146A}" type="datetimeFigureOut">
              <a:rPr lang="es-ES" smtClean="0"/>
              <a:t>30/05/2023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A22D2BB-E663-4B95-90B0-B7F500618F90}" type="slidenum">
              <a:rPr lang="es-ES" smtClean="0"/>
              <a:t>‹Nº›</a:t>
            </a:fld>
            <a:endParaRPr lang="es-ES"/>
          </a:p>
        </p:txBody>
      </p:sp>
    </p:spTree>
    <p:extLst>
      <p:ext uri="{BB962C8B-B14F-4D97-AF65-F5344CB8AC3E}">
        <p14:creationId xmlns:p14="http://schemas.microsoft.com/office/powerpoint/2010/main" val="3512231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D1BB84C-84D3-4C0F-AB60-8F0E2709146A}" type="datetimeFigureOut">
              <a:rPr lang="es-ES" smtClean="0"/>
              <a:t>30/05/2023</a:t>
            </a:fld>
            <a:endParaRPr lang="es-E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A22D2BB-E663-4B95-90B0-B7F500618F90}" type="slidenum">
              <a:rPr lang="es-ES" smtClean="0"/>
              <a:t>‹Nº›</a:t>
            </a:fld>
            <a:endParaRPr lang="es-ES"/>
          </a:p>
        </p:txBody>
      </p:sp>
    </p:spTree>
    <p:extLst>
      <p:ext uri="{BB962C8B-B14F-4D97-AF65-F5344CB8AC3E}">
        <p14:creationId xmlns:p14="http://schemas.microsoft.com/office/powerpoint/2010/main" val="205943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hyperlink" Target="mailto:ciamalabo@gmail.com" TargetMode="External"/><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mailto:ciamalabo@gmail.com" TargetMode="External"/><Relationship Id="rId2" Type="http://schemas.openxmlformats.org/officeDocument/2006/relationships/image" Target="../media/image2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YBvgQBFBjeQ&amp;t=25s" TargetMode="External"/><Relationship Id="rId7"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ciamalabo@gmail.com" TargetMode="External"/><Relationship Id="rId4" Type="http://schemas.openxmlformats.org/officeDocument/2006/relationships/hyperlink" Target="https://www.youtube.com/watch?v=qa9ppH0aEt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3.tif"/><Relationship Id="rId7" Type="http://schemas.openxmlformats.org/officeDocument/2006/relationships/image" Target="../media/image55.jpe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hyperlink" Target="mailto:flormalabo13@gmail.com" TargetMode="External"/><Relationship Id="rId4" Type="http://schemas.openxmlformats.org/officeDocument/2006/relationships/hyperlink" Target="mailto:ciamalabo@gmail.com" TargetMode="External"/><Relationship Id="rId9"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hyperlink" Target="mailto:ciamalabo@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grupo de personas con instrumentos musicales en un escenario tocando instrumentos musicales&#10;&#10;Descripción generada automáticamente con confianza baja">
            <a:extLst>
              <a:ext uri="{FF2B5EF4-FFF2-40B4-BE49-F238E27FC236}">
                <a16:creationId xmlns:a16="http://schemas.microsoft.com/office/drawing/2014/main" id="{21B9163B-2988-30E6-8071-571EE395D984}"/>
              </a:ext>
            </a:extLst>
          </p:cNvPr>
          <p:cNvPicPr>
            <a:picLocks noChangeAspect="1"/>
          </p:cNvPicPr>
          <p:nvPr/>
        </p:nvPicPr>
        <p:blipFill rotWithShape="1">
          <a:blip r:embed="rId2">
            <a:extLst>
              <a:ext uri="{28A0092B-C50C-407E-A947-70E740481C1C}">
                <a14:useLocalDpi xmlns:a14="http://schemas.microsoft.com/office/drawing/2010/main" val="0"/>
              </a:ext>
            </a:extLst>
          </a:blip>
          <a:srcRect l="26796" r="27166" b="1"/>
          <a:stretch/>
        </p:blipFill>
        <p:spPr>
          <a:xfrm>
            <a:off x="20" y="10"/>
            <a:ext cx="6857980" cy="9905990"/>
          </a:xfrm>
          <a:prstGeom prst="rect">
            <a:avLst/>
          </a:prstGeom>
        </p:spPr>
      </p:pic>
      <p:pic>
        <p:nvPicPr>
          <p:cNvPr id="5" name="Imagen 4" descr="Logotipo&#10;&#10;Descripción generada automáticamente con confianza media">
            <a:extLst>
              <a:ext uri="{FF2B5EF4-FFF2-40B4-BE49-F238E27FC236}">
                <a16:creationId xmlns:a16="http://schemas.microsoft.com/office/drawing/2014/main" id="{7093951E-D385-7A51-A5BA-FEF84B477A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tretch>
            <a:fillRect/>
          </a:stretch>
        </p:blipFill>
        <p:spPr>
          <a:xfrm>
            <a:off x="429758" y="1348755"/>
            <a:ext cx="6427973" cy="1605633"/>
          </a:xfrm>
          <a:prstGeom prst="rect">
            <a:avLst/>
          </a:prstGeom>
          <a:ln>
            <a:noFill/>
          </a:ln>
        </p:spPr>
      </p:pic>
      <p:sp>
        <p:nvSpPr>
          <p:cNvPr id="2" name="CuadroTexto 1">
            <a:extLst>
              <a:ext uri="{FF2B5EF4-FFF2-40B4-BE49-F238E27FC236}">
                <a16:creationId xmlns:a16="http://schemas.microsoft.com/office/drawing/2014/main" id="{9D968598-DFDB-3DB7-B579-6B845A8EC5DC}"/>
              </a:ext>
            </a:extLst>
          </p:cNvPr>
          <p:cNvSpPr txBox="1"/>
          <p:nvPr/>
        </p:nvSpPr>
        <p:spPr>
          <a:xfrm>
            <a:off x="1193043" y="58692"/>
            <a:ext cx="4429161" cy="584775"/>
          </a:xfrm>
          <a:prstGeom prst="rect">
            <a:avLst/>
          </a:prstGeom>
          <a:noFill/>
          <a:ln>
            <a:noFill/>
          </a:ln>
        </p:spPr>
        <p:txBody>
          <a:bodyPr wrap="none" rtlCol="0">
            <a:spAutoFit/>
          </a:bodyPr>
          <a:lstStyle/>
          <a:p>
            <a:r>
              <a:rPr lang="es-ES" sz="3200" b="1" dirty="0">
                <a:ln>
                  <a:solidFill>
                    <a:srgbClr val="FFC000"/>
                  </a:solidFill>
                </a:ln>
                <a:solidFill>
                  <a:schemeClr val="bg1"/>
                </a:solidFill>
                <a:effectLst>
                  <a:glow rad="101600">
                    <a:schemeClr val="accent2">
                      <a:satMod val="175000"/>
                      <a:alpha val="40000"/>
                    </a:schemeClr>
                  </a:glow>
                </a:effectLst>
              </a:rPr>
              <a:t> </a:t>
            </a:r>
            <a:r>
              <a:rPr lang="fr-FR" sz="3200" b="1" dirty="0">
                <a:solidFill>
                  <a:schemeClr val="bg1"/>
                </a:solidFill>
                <a:effectLst>
                  <a:glow rad="139700">
                    <a:schemeClr val="accent2">
                      <a:satMod val="175000"/>
                      <a:alpha val="40000"/>
                    </a:schemeClr>
                  </a:glow>
                </a:effectLst>
                <a:ea typeface="Calibri" panose="020F0502020204030204" pitchFamily="34" charset="0"/>
                <a:cs typeface="Times New Roman" panose="02020603050405020304" pitchFamily="18" charset="0"/>
              </a:rPr>
              <a:t>ILS SONT LA RÉSISTANCE</a:t>
            </a:r>
            <a:endParaRPr lang="es-ES" sz="3200" b="1" dirty="0">
              <a:ln>
                <a:solidFill>
                  <a:srgbClr val="FFC000"/>
                </a:solidFill>
              </a:ln>
              <a:solidFill>
                <a:schemeClr val="bg1"/>
              </a:solidFill>
              <a:effectLst>
                <a:glow rad="139700">
                  <a:schemeClr val="accent2">
                    <a:satMod val="175000"/>
                    <a:alpha val="40000"/>
                  </a:schemeClr>
                </a:glow>
              </a:effectLst>
            </a:endParaRPr>
          </a:p>
        </p:txBody>
      </p:sp>
      <p:grpSp>
        <p:nvGrpSpPr>
          <p:cNvPr id="12" name="Grupo 11">
            <a:extLst>
              <a:ext uri="{FF2B5EF4-FFF2-40B4-BE49-F238E27FC236}">
                <a16:creationId xmlns:a16="http://schemas.microsoft.com/office/drawing/2014/main" id="{D92D42C0-86EE-3E1F-D8E4-8A95959321BA}"/>
              </a:ext>
            </a:extLst>
          </p:cNvPr>
          <p:cNvGrpSpPr/>
          <p:nvPr/>
        </p:nvGrpSpPr>
        <p:grpSpPr>
          <a:xfrm>
            <a:off x="904534" y="643467"/>
            <a:ext cx="5478423" cy="1061920"/>
            <a:chOff x="823588" y="446949"/>
            <a:chExt cx="5478423" cy="1061920"/>
          </a:xfrm>
        </p:grpSpPr>
        <p:sp>
          <p:nvSpPr>
            <p:cNvPr id="13" name="CuadroTexto 12">
              <a:extLst>
                <a:ext uri="{FF2B5EF4-FFF2-40B4-BE49-F238E27FC236}">
                  <a16:creationId xmlns:a16="http://schemas.microsoft.com/office/drawing/2014/main" id="{DD89E073-5424-B865-C29A-21CBC6D01950}"/>
                </a:ext>
              </a:extLst>
            </p:cNvPr>
            <p:cNvSpPr txBox="1"/>
            <p:nvPr/>
          </p:nvSpPr>
          <p:spPr>
            <a:xfrm>
              <a:off x="823588" y="446949"/>
              <a:ext cx="5478423" cy="923330"/>
            </a:xfrm>
            <a:prstGeom prst="rect">
              <a:avLst/>
            </a:prstGeom>
            <a:noFill/>
            <a:ln>
              <a:noFill/>
            </a:ln>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5400" b="1" dirty="0">
                  <a:ln>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a:t>
              </a:r>
              <a:r>
                <a:rPr lang="es-ES" sz="5400" b="1" dirty="0">
                  <a:ln w="3175">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PFEI    ER</a:t>
              </a:r>
            </a:p>
          </p:txBody>
        </p:sp>
        <p:grpSp>
          <p:nvGrpSpPr>
            <p:cNvPr id="14" name="Grupo 13">
              <a:extLst>
                <a:ext uri="{FF2B5EF4-FFF2-40B4-BE49-F238E27FC236}">
                  <a16:creationId xmlns:a16="http://schemas.microsoft.com/office/drawing/2014/main" id="{94AFCFD0-CF6B-8617-C08A-02C728209472}"/>
                </a:ext>
              </a:extLst>
            </p:cNvPr>
            <p:cNvGrpSpPr/>
            <p:nvPr/>
          </p:nvGrpSpPr>
          <p:grpSpPr>
            <a:xfrm rot="21040759">
              <a:off x="4000502" y="585538"/>
              <a:ext cx="828674" cy="923331"/>
              <a:chOff x="2152651" y="1214187"/>
              <a:chExt cx="3438524" cy="4964719"/>
            </a:xfrm>
          </p:grpSpPr>
          <p:pic>
            <p:nvPicPr>
              <p:cNvPr id="18" name="Picture 4" descr="Sound Hole F-Hole Violin - Free vector graphic on Pixabay">
                <a:extLst>
                  <a:ext uri="{FF2B5EF4-FFF2-40B4-BE49-F238E27FC236}">
                    <a16:creationId xmlns:a16="http://schemas.microsoft.com/office/drawing/2014/main" id="{22B926BA-CE88-3848-FB08-AA92AFE55FAD}"/>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2593" b="96667" l="3209" r="98396">
                            <a14:foregroundMark x1="55080" y1="40741" x2="55080" y2="40741"/>
                            <a14:foregroundMark x1="69519" y1="4074" x2="69519" y2="4074"/>
                            <a14:foregroundMark x1="88235" y1="2593" x2="88235" y2="2593"/>
                            <a14:foregroundMark x1="98930" y1="10370" x2="98930" y2="10370"/>
                            <a14:foregroundMark x1="10160" y1="81852" x2="10160" y2="81852"/>
                            <a14:foregroundMark x1="4278" y1="89259" x2="4278" y2="89259"/>
                            <a14:foregroundMark x1="11230" y1="94815" x2="11230" y2="94815"/>
                            <a14:foregroundMark x1="28877" y1="96667" x2="28877" y2="96667"/>
                          </a14:backgroundRemoval>
                        </a14:imgEffect>
                      </a14:imgLayer>
                    </a14:imgProps>
                  </a:ext>
                  <a:ext uri="{28A0092B-C50C-407E-A947-70E740481C1C}">
                    <a14:useLocalDpi xmlns:a14="http://schemas.microsoft.com/office/drawing/2010/main" val="0"/>
                  </a:ext>
                </a:extLst>
              </a:blip>
              <a:srcRect/>
              <a:stretch>
                <a:fillRect/>
              </a:stretch>
            </p:blipFill>
            <p:spPr bwMode="auto">
              <a:xfrm>
                <a:off x="2152651" y="1214187"/>
                <a:ext cx="3438524" cy="4964719"/>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a:extLst>
                  <a:ext uri="{FF2B5EF4-FFF2-40B4-BE49-F238E27FC236}">
                    <a16:creationId xmlns:a16="http://schemas.microsoft.com/office/drawing/2014/main" id="{002352CE-61BA-54C5-B5D5-C15177636615}"/>
                  </a:ext>
                </a:extLst>
              </p:cNvPr>
              <p:cNvSpPr/>
              <p:nvPr/>
            </p:nvSpPr>
            <p:spPr>
              <a:xfrm>
                <a:off x="3543302" y="3504071"/>
                <a:ext cx="1514724" cy="35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D5B5A0B8-AF59-FDC0-0ABE-6831EE8D8D69}"/>
                </a:ext>
              </a:extLst>
            </p:cNvPr>
            <p:cNvGrpSpPr/>
            <p:nvPr/>
          </p:nvGrpSpPr>
          <p:grpSpPr>
            <a:xfrm rot="21040759">
              <a:off x="4571214" y="670927"/>
              <a:ext cx="559472" cy="610804"/>
              <a:chOff x="2407591" y="1269519"/>
              <a:chExt cx="3438524" cy="4964719"/>
            </a:xfrm>
          </p:grpSpPr>
          <p:pic>
            <p:nvPicPr>
              <p:cNvPr id="16" name="Picture 4" descr="Sound Hole F-Hole Violin - Free vector graphic on Pixabay">
                <a:extLst>
                  <a:ext uri="{FF2B5EF4-FFF2-40B4-BE49-F238E27FC236}">
                    <a16:creationId xmlns:a16="http://schemas.microsoft.com/office/drawing/2014/main" id="{B083DB96-0235-1919-1CFC-EF42048C2D25}"/>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2593" b="96667" l="3209" r="98396">
                            <a14:foregroundMark x1="55080" y1="40741" x2="55080" y2="40741"/>
                            <a14:foregroundMark x1="69519" y1="4074" x2="69519" y2="4074"/>
                            <a14:foregroundMark x1="88235" y1="2593" x2="88235" y2="2593"/>
                            <a14:foregroundMark x1="98930" y1="10370" x2="98930" y2="10370"/>
                            <a14:foregroundMark x1="10160" y1="81852" x2="10160" y2="81852"/>
                            <a14:foregroundMark x1="4278" y1="89259" x2="4278" y2="89259"/>
                            <a14:foregroundMark x1="11230" y1="94815" x2="11230" y2="94815"/>
                            <a14:foregroundMark x1="28877" y1="96667" x2="28877" y2="96667"/>
                          </a14:backgroundRemoval>
                        </a14:imgEffect>
                      </a14:imgLayer>
                    </a14:imgProps>
                  </a:ext>
                  <a:ext uri="{28A0092B-C50C-407E-A947-70E740481C1C}">
                    <a14:useLocalDpi xmlns:a14="http://schemas.microsoft.com/office/drawing/2010/main" val="0"/>
                  </a:ext>
                </a:extLst>
              </a:blip>
              <a:srcRect/>
              <a:stretch>
                <a:fillRect/>
              </a:stretch>
            </p:blipFill>
            <p:spPr bwMode="auto">
              <a:xfrm>
                <a:off x="2407591" y="1269519"/>
                <a:ext cx="3438524" cy="49647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a:extLst>
                  <a:ext uri="{FF2B5EF4-FFF2-40B4-BE49-F238E27FC236}">
                    <a16:creationId xmlns:a16="http://schemas.microsoft.com/office/drawing/2014/main" id="{C32CF126-D75B-74A5-CB7B-5633BC1C246A}"/>
                  </a:ext>
                </a:extLst>
              </p:cNvPr>
              <p:cNvSpPr/>
              <p:nvPr/>
            </p:nvSpPr>
            <p:spPr>
              <a:xfrm>
                <a:off x="3543300" y="3429000"/>
                <a:ext cx="1662113" cy="4342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1" name="CuadroTexto 20">
            <a:extLst>
              <a:ext uri="{FF2B5EF4-FFF2-40B4-BE49-F238E27FC236}">
                <a16:creationId xmlns:a16="http://schemas.microsoft.com/office/drawing/2014/main" id="{96EA51A3-644B-E134-31E1-846E1A920AEE}"/>
              </a:ext>
            </a:extLst>
          </p:cNvPr>
          <p:cNvSpPr txBox="1"/>
          <p:nvPr/>
        </p:nvSpPr>
        <p:spPr>
          <a:xfrm>
            <a:off x="667144" y="9498750"/>
            <a:ext cx="5953199" cy="430887"/>
          </a:xfrm>
          <a:prstGeom prst="rect">
            <a:avLst/>
          </a:prstGeom>
          <a:noFill/>
        </p:spPr>
        <p:txBody>
          <a:bodyPr wrap="square">
            <a:spAutoFit/>
          </a:bodyPr>
          <a:lstStyle/>
          <a:p>
            <a:r>
              <a:rPr lang="fr-F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 MUSIQUE COMME ARME D'UNION MASSIVE</a:t>
            </a:r>
            <a:endParaRPr lang="es-ES" sz="2200" b="1" dirty="0">
              <a:solidFill>
                <a:schemeClr val="bg1"/>
              </a:solidFill>
            </a:endParaRPr>
          </a:p>
        </p:txBody>
      </p:sp>
    </p:spTree>
    <p:extLst>
      <p:ext uri="{BB962C8B-B14F-4D97-AF65-F5344CB8AC3E}">
        <p14:creationId xmlns:p14="http://schemas.microsoft.com/office/powerpoint/2010/main" val="133653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con instrumentos musicales y micrófonos en un escenario&#10;&#10;Descripción generada automáticamente">
            <a:extLst>
              <a:ext uri="{FF2B5EF4-FFF2-40B4-BE49-F238E27FC236}">
                <a16:creationId xmlns:a16="http://schemas.microsoft.com/office/drawing/2014/main" id="{0589D329-5E65-CCD9-A475-3CBCF92C8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3103"/>
            <a:ext cx="6858000" cy="4562897"/>
          </a:xfrm>
          <a:prstGeom prst="rect">
            <a:avLst/>
          </a:prstGeom>
        </p:spPr>
      </p:pic>
      <p:sp>
        <p:nvSpPr>
          <p:cNvPr id="6" name="Rectángulo 5">
            <a:extLst>
              <a:ext uri="{FF2B5EF4-FFF2-40B4-BE49-F238E27FC236}">
                <a16:creationId xmlns:a16="http://schemas.microsoft.com/office/drawing/2014/main" id="{C997F6C7-16FF-65D2-F2EE-491ED6616E6E}"/>
              </a:ext>
            </a:extLst>
          </p:cNvPr>
          <p:cNvSpPr/>
          <p:nvPr/>
        </p:nvSpPr>
        <p:spPr>
          <a:xfrm>
            <a:off x="0" y="4562897"/>
            <a:ext cx="6858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E953E971-EA8B-667D-CFB6-4D99AEA956FC}"/>
              </a:ext>
            </a:extLst>
          </p:cNvPr>
          <p:cNvSpPr txBox="1"/>
          <p:nvPr/>
        </p:nvSpPr>
        <p:spPr>
          <a:xfrm>
            <a:off x="500497" y="4949993"/>
            <a:ext cx="6035627" cy="646331"/>
          </a:xfrm>
          <a:prstGeom prst="rect">
            <a:avLst/>
          </a:prstGeom>
          <a:noFill/>
        </p:spPr>
        <p:txBody>
          <a:bodyPr wrap="none" rtlCol="0">
            <a:spAutoFit/>
          </a:bodyPr>
          <a:lstStyle/>
          <a:p>
            <a:r>
              <a:rPr lang="fr-FR"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rPr>
              <a:t>LA MUSIQUE COMME ARME D'UNION MASSIVE</a:t>
            </a:r>
            <a:endParaRPr lang="es-ES" sz="1800" dirty="0">
              <a:solidFill>
                <a:schemeClr val="bg1"/>
              </a:solidFill>
              <a:latin typeface="Clarendon BT" panose="02040704040505020204" pitchFamily="18" charset="0"/>
            </a:endParaRPr>
          </a:p>
          <a:p>
            <a:endParaRPr lang="es-ES" dirty="0">
              <a:solidFill>
                <a:schemeClr val="bg1"/>
              </a:solidFill>
              <a:latin typeface="Clarendon BT" panose="02040704040505020204" pitchFamily="18" charset="0"/>
            </a:endParaRPr>
          </a:p>
        </p:txBody>
      </p:sp>
      <p:pic>
        <p:nvPicPr>
          <p:cNvPr id="11" name="Imagen 10" descr="Un grupo de personas con instrumentos musicales y micrófonos en un escenario&#10;&#10;Descripción generada automáticamente">
            <a:extLst>
              <a:ext uri="{FF2B5EF4-FFF2-40B4-BE49-F238E27FC236}">
                <a16:creationId xmlns:a16="http://schemas.microsoft.com/office/drawing/2014/main" id="{567A1C27-8EA2-D2A8-AC11-5797FA419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4562061"/>
          </a:xfrm>
          <a:prstGeom prst="rect">
            <a:avLst/>
          </a:prstGeom>
        </p:spPr>
      </p:pic>
      <p:grpSp>
        <p:nvGrpSpPr>
          <p:cNvPr id="2" name="Grupo 1">
            <a:extLst>
              <a:ext uri="{FF2B5EF4-FFF2-40B4-BE49-F238E27FC236}">
                <a16:creationId xmlns:a16="http://schemas.microsoft.com/office/drawing/2014/main" id="{7579D1F5-2CCE-D3BF-779F-7354123A3C2A}"/>
              </a:ext>
            </a:extLst>
          </p:cNvPr>
          <p:cNvGrpSpPr/>
          <p:nvPr/>
        </p:nvGrpSpPr>
        <p:grpSpPr>
          <a:xfrm>
            <a:off x="5197882" y="83611"/>
            <a:ext cx="1590564" cy="576765"/>
            <a:chOff x="5197882" y="83611"/>
            <a:chExt cx="1590564" cy="576765"/>
          </a:xfrm>
        </p:grpSpPr>
        <p:sp>
          <p:nvSpPr>
            <p:cNvPr id="3" name="CuadroTexto 2">
              <a:extLst>
                <a:ext uri="{FF2B5EF4-FFF2-40B4-BE49-F238E27FC236}">
                  <a16:creationId xmlns:a16="http://schemas.microsoft.com/office/drawing/2014/main" id="{E06AE255-6FE5-5F5C-E53A-8F18118CD2DA}"/>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4" name="Imagen 3" descr="Logotipo&#10;&#10;Descripción generada automáticamente con confianza media">
              <a:extLst>
                <a:ext uri="{FF2B5EF4-FFF2-40B4-BE49-F238E27FC236}">
                  <a16:creationId xmlns:a16="http://schemas.microsoft.com/office/drawing/2014/main" id="{41147686-A501-C722-FAB0-BD47812A67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1711729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ersonas en un escenario&#10;&#10;Descripción generada automáticamente con confianza media">
            <a:extLst>
              <a:ext uri="{FF2B5EF4-FFF2-40B4-BE49-F238E27FC236}">
                <a16:creationId xmlns:a16="http://schemas.microsoft.com/office/drawing/2014/main" id="{B715005B-EDC9-68D9-787C-EAA1EB685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4562929"/>
          </a:xfrm>
          <a:prstGeom prst="rect">
            <a:avLst/>
          </a:prstGeom>
        </p:spPr>
      </p:pic>
      <p:pic>
        <p:nvPicPr>
          <p:cNvPr id="5" name="Imagen 4" descr="Un grupo de personas en un auditorio&#10;&#10;Descripción generada automáticamente">
            <a:extLst>
              <a:ext uri="{FF2B5EF4-FFF2-40B4-BE49-F238E27FC236}">
                <a16:creationId xmlns:a16="http://schemas.microsoft.com/office/drawing/2014/main" id="{FE354160-4433-CB06-D564-2085D654C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2929"/>
            <a:ext cx="6858000" cy="4562929"/>
          </a:xfrm>
          <a:prstGeom prst="rect">
            <a:avLst/>
          </a:prstGeom>
        </p:spPr>
      </p:pic>
      <p:sp>
        <p:nvSpPr>
          <p:cNvPr id="6" name="Rectángulo 5">
            <a:extLst>
              <a:ext uri="{FF2B5EF4-FFF2-40B4-BE49-F238E27FC236}">
                <a16:creationId xmlns:a16="http://schemas.microsoft.com/office/drawing/2014/main" id="{1D78BFEF-55DE-5A87-BE10-C5ADE8911066}"/>
              </a:ext>
            </a:extLst>
          </p:cNvPr>
          <p:cNvSpPr/>
          <p:nvPr/>
        </p:nvSpPr>
        <p:spPr>
          <a:xfrm>
            <a:off x="0" y="8979466"/>
            <a:ext cx="6858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dirty="0"/>
          </a:p>
        </p:txBody>
      </p:sp>
      <p:grpSp>
        <p:nvGrpSpPr>
          <p:cNvPr id="7" name="Grupo 6">
            <a:extLst>
              <a:ext uri="{FF2B5EF4-FFF2-40B4-BE49-F238E27FC236}">
                <a16:creationId xmlns:a16="http://schemas.microsoft.com/office/drawing/2014/main" id="{37D468D4-4EDA-8D15-8203-ACDAF7D72843}"/>
              </a:ext>
            </a:extLst>
          </p:cNvPr>
          <p:cNvGrpSpPr/>
          <p:nvPr/>
        </p:nvGrpSpPr>
        <p:grpSpPr>
          <a:xfrm>
            <a:off x="5197882" y="83611"/>
            <a:ext cx="1590564" cy="576765"/>
            <a:chOff x="5197882" y="83611"/>
            <a:chExt cx="1590564" cy="576765"/>
          </a:xfrm>
        </p:grpSpPr>
        <p:sp>
          <p:nvSpPr>
            <p:cNvPr id="8" name="CuadroTexto 7">
              <a:extLst>
                <a:ext uri="{FF2B5EF4-FFF2-40B4-BE49-F238E27FC236}">
                  <a16:creationId xmlns:a16="http://schemas.microsoft.com/office/drawing/2014/main" id="{B80E1CA1-22FE-AD55-06D5-B54FD88655D5}"/>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9" name="Imagen 8" descr="Logotipo&#10;&#10;Descripción generada automáticamente con confianza media">
              <a:extLst>
                <a:ext uri="{FF2B5EF4-FFF2-40B4-BE49-F238E27FC236}">
                  <a16:creationId xmlns:a16="http://schemas.microsoft.com/office/drawing/2014/main" id="{33538884-5F61-DC2D-557B-E62DBFE1E9D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grpSp>
        <p:nvGrpSpPr>
          <p:cNvPr id="10" name="Grupo 9">
            <a:extLst>
              <a:ext uri="{FF2B5EF4-FFF2-40B4-BE49-F238E27FC236}">
                <a16:creationId xmlns:a16="http://schemas.microsoft.com/office/drawing/2014/main" id="{739381FD-EA94-87F4-A1C7-D9A82E9786C9}"/>
              </a:ext>
            </a:extLst>
          </p:cNvPr>
          <p:cNvGrpSpPr/>
          <p:nvPr/>
        </p:nvGrpSpPr>
        <p:grpSpPr>
          <a:xfrm>
            <a:off x="573316" y="9051269"/>
            <a:ext cx="6391812" cy="655361"/>
            <a:chOff x="573316" y="9051269"/>
            <a:chExt cx="6391812" cy="655361"/>
          </a:xfrm>
        </p:grpSpPr>
        <p:sp>
          <p:nvSpPr>
            <p:cNvPr id="11" name="CuadroTexto 10">
              <a:extLst>
                <a:ext uri="{FF2B5EF4-FFF2-40B4-BE49-F238E27FC236}">
                  <a16:creationId xmlns:a16="http://schemas.microsoft.com/office/drawing/2014/main" id="{5889B550-771C-03EB-86A0-84706C24DA58}"/>
                </a:ext>
              </a:extLst>
            </p:cNvPr>
            <p:cNvSpPr txBox="1"/>
            <p:nvPr/>
          </p:nvSpPr>
          <p:spPr>
            <a:xfrm>
              <a:off x="814878" y="9099923"/>
              <a:ext cx="6150250" cy="461665"/>
            </a:xfrm>
            <a:prstGeom prst="rect">
              <a:avLst/>
            </a:prstGeom>
            <a:noFill/>
          </p:spPr>
          <p:txBody>
            <a:bodyPr wrap="square">
              <a:spAutoFit/>
            </a:bodyPr>
            <a:lstStyle/>
            <a:p>
              <a:r>
                <a:rPr lang="es-ES" sz="1200" b="1" dirty="0">
                  <a:solidFill>
                    <a:schemeClr val="accent2">
                      <a:lumMod val="75000"/>
                    </a:schemeClr>
                  </a:solidFill>
                </a:rPr>
                <a:t> DISTRIBUTION: </a:t>
              </a:r>
              <a:r>
                <a:rPr lang="es-ES" sz="1200" dirty="0">
                  <a:solidFill>
                    <a:schemeClr val="bg1"/>
                  </a:solidFill>
                </a:rPr>
                <a:t>LA TROUPE MALABÓ</a:t>
              </a:r>
              <a:r>
                <a:rPr lang="es-ES" sz="1200" dirty="0">
                  <a:solidFill>
                    <a:schemeClr val="accent2">
                      <a:lumMod val="75000"/>
                    </a:schemeClr>
                  </a:solidFill>
                </a:rPr>
                <a:t> </a:t>
              </a:r>
              <a:r>
                <a:rPr lang="es-ES" sz="1200" b="1" dirty="0">
                  <a:solidFill>
                    <a:schemeClr val="accent2">
                      <a:lumMod val="75000"/>
                    </a:schemeClr>
                  </a:solidFill>
                </a:rPr>
                <a:t>/ </a:t>
              </a:r>
              <a:r>
                <a:rPr lang="es-ES" sz="1200" dirty="0">
                  <a:solidFill>
                    <a:schemeClr val="bg1"/>
                  </a:solidFill>
                </a:rPr>
                <a:t>SERGIO CHAVES </a:t>
              </a:r>
              <a:r>
                <a:rPr lang="es-ES" sz="1200" dirty="0">
                  <a:solidFill>
                    <a:schemeClr val="bg1"/>
                  </a:solidFill>
                  <a:hlinkClick r:id="rId6">
                    <a:extLst>
                      <a:ext uri="{A12FA001-AC4F-418D-AE19-62706E023703}">
                        <ahyp:hlinkClr xmlns:ahyp="http://schemas.microsoft.com/office/drawing/2018/hyperlinkcolor" val="tx"/>
                      </a:ext>
                    </a:extLst>
                  </a:hlinkClick>
                </a:rPr>
                <a:t>ciamalabo@gmail.com</a:t>
              </a:r>
              <a:r>
                <a:rPr lang="es-ES" sz="1200" dirty="0">
                  <a:solidFill>
                    <a:schemeClr val="bg1"/>
                  </a:solidFill>
                </a:rPr>
                <a:t>  				                658 77 22 25         www.latroupemalabo.com</a:t>
              </a:r>
            </a:p>
          </p:txBody>
        </p:sp>
        <p:grpSp>
          <p:nvGrpSpPr>
            <p:cNvPr id="12" name="Grupo 11">
              <a:extLst>
                <a:ext uri="{FF2B5EF4-FFF2-40B4-BE49-F238E27FC236}">
                  <a16:creationId xmlns:a16="http://schemas.microsoft.com/office/drawing/2014/main" id="{F47F689C-1565-5BEA-FF42-431297C852DF}"/>
                </a:ext>
              </a:extLst>
            </p:cNvPr>
            <p:cNvGrpSpPr/>
            <p:nvPr/>
          </p:nvGrpSpPr>
          <p:grpSpPr>
            <a:xfrm>
              <a:off x="573316" y="9051269"/>
              <a:ext cx="5343025" cy="655361"/>
              <a:chOff x="573316" y="9051269"/>
              <a:chExt cx="5343025" cy="655361"/>
            </a:xfrm>
          </p:grpSpPr>
          <p:pic>
            <p:nvPicPr>
              <p:cNvPr id="13" name="Imagen 12" descr="Logotipo&#10;&#10;Descripción generada automáticamente con confianza media">
                <a:extLst>
                  <a:ext uri="{FF2B5EF4-FFF2-40B4-BE49-F238E27FC236}">
                    <a16:creationId xmlns:a16="http://schemas.microsoft.com/office/drawing/2014/main" id="{5C760C8E-2A45-90F1-73A9-B8E41156F8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73316" y="9051269"/>
                <a:ext cx="391087" cy="370755"/>
              </a:xfrm>
              <a:prstGeom prst="rect">
                <a:avLst/>
              </a:prstGeom>
            </p:spPr>
          </p:pic>
          <p:sp>
            <p:nvSpPr>
              <p:cNvPr id="14" name="Rectángulo: esquinas redondeadas 13">
                <a:extLst>
                  <a:ext uri="{FF2B5EF4-FFF2-40B4-BE49-F238E27FC236}">
                    <a16:creationId xmlns:a16="http://schemas.microsoft.com/office/drawing/2014/main" id="{A38EEB3C-E09F-230F-1999-A45880E8857F}"/>
                  </a:ext>
                </a:extLst>
              </p:cNvPr>
              <p:cNvSpPr/>
              <p:nvPr/>
            </p:nvSpPr>
            <p:spPr>
              <a:xfrm>
                <a:off x="575276" y="9660911"/>
                <a:ext cx="5341065"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Tree>
    <p:extLst>
      <p:ext uri="{BB962C8B-B14F-4D97-AF65-F5344CB8AC3E}">
        <p14:creationId xmlns:p14="http://schemas.microsoft.com/office/powerpoint/2010/main" val="1759852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que contiene edificio, foto, hombre, grupo&#10;&#10;Descripción generada automáticamente">
            <a:extLst>
              <a:ext uri="{FF2B5EF4-FFF2-40B4-BE49-F238E27FC236}">
                <a16:creationId xmlns:a16="http://schemas.microsoft.com/office/drawing/2014/main" id="{1D95DDC2-D0F3-1B44-0AEB-5A0E4E90E85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879"/>
          <a:stretch/>
        </p:blipFill>
        <p:spPr>
          <a:xfrm>
            <a:off x="0" y="0"/>
            <a:ext cx="6857999" cy="9906000"/>
          </a:xfrm>
          <a:prstGeom prst="rect">
            <a:avLst/>
          </a:prstGeom>
        </p:spPr>
      </p:pic>
      <p:sp>
        <p:nvSpPr>
          <p:cNvPr id="3" name="CuadroTexto 2">
            <a:extLst>
              <a:ext uri="{FF2B5EF4-FFF2-40B4-BE49-F238E27FC236}">
                <a16:creationId xmlns:a16="http://schemas.microsoft.com/office/drawing/2014/main" id="{B3805ADF-FF0B-E62A-9114-CA708BA002D0}"/>
              </a:ext>
            </a:extLst>
          </p:cNvPr>
          <p:cNvSpPr txBox="1"/>
          <p:nvPr/>
        </p:nvSpPr>
        <p:spPr>
          <a:xfrm>
            <a:off x="274425" y="21771"/>
            <a:ext cx="6387216" cy="8277587"/>
          </a:xfrm>
          <a:prstGeom prst="rect">
            <a:avLst/>
          </a:prstGeom>
          <a:noFill/>
        </p:spPr>
        <p:txBody>
          <a:bodyPr wrap="square">
            <a:spAutoFit/>
          </a:bodyPr>
          <a:lstStyle/>
          <a:p>
            <a:endParaRPr lang="es-ES" sz="1400" b="1" i="0" u="none" strike="noStrike" baseline="0" dirty="0">
              <a:solidFill>
                <a:srgbClr val="000000"/>
              </a:solidFill>
              <a:highlight>
                <a:srgbClr val="808000"/>
              </a:highlight>
              <a:latin typeface="Calibri" panose="020F0502020204030204" pitchFamily="34" charset="0"/>
            </a:endParaRPr>
          </a:p>
          <a:p>
            <a:r>
              <a:rPr lang="es-ES" sz="1400" b="1" i="0" u="none" strike="noStrike" baseline="0" dirty="0">
                <a:solidFill>
                  <a:srgbClr val="000000"/>
                </a:solidFill>
                <a:latin typeface="Calibri" panose="020F0502020204030204" pitchFamily="34" charset="0"/>
              </a:rPr>
              <a:t> </a:t>
            </a:r>
            <a:endParaRPr lang="es-ES" sz="1400" b="0" i="0" u="none" strike="noStrike" baseline="0" dirty="0">
              <a:solidFill>
                <a:srgbClr val="000000"/>
              </a:solidFill>
              <a:latin typeface="Calibri" panose="020F0502020204030204" pitchFamily="34" charset="0"/>
            </a:endParaRPr>
          </a:p>
          <a:p>
            <a:pPr>
              <a:lnSpc>
                <a:spcPct val="107000"/>
              </a:lnSpc>
              <a:spcAft>
                <a:spcPts val="800"/>
              </a:spcAft>
            </a:pPr>
            <a:r>
              <a:rPr lang="fr-FR" sz="1400" b="1"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FICHE ARTISTIQUE :</a:t>
            </a:r>
          </a:p>
          <a:p>
            <a:pPr>
              <a:lnSpc>
                <a:spcPct val="107000"/>
              </a:lnSpc>
              <a:spcAft>
                <a:spcPts val="800"/>
              </a:spcAft>
            </a:pPr>
            <a:endParaRPr lang="es-ES" sz="1400" b="1"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AUTEUR ET PLAYWURCH :</a:t>
            </a:r>
            <a:r>
              <a:rPr lang="fr-FR" sz="1400" dirty="0">
                <a:effectLst/>
                <a:latin typeface="Calibri" panose="020F0502020204030204" pitchFamily="34" charset="0"/>
                <a:ea typeface="Calibri" panose="020F0502020204030204" pitchFamily="34" charset="0"/>
                <a:cs typeface="Times New Roman" panose="02020603050405020304" pitchFamily="18" charset="0"/>
              </a:rPr>
              <a:t>           MARISA IBÁÑEZ</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MISE EN SCÈNE ET ARTISTIQUE :</a:t>
            </a:r>
            <a:r>
              <a:rPr lang="fr-FR" sz="1400" dirty="0">
                <a:effectLst/>
                <a:latin typeface="Calibri" panose="020F0502020204030204" pitchFamily="34" charset="0"/>
                <a:ea typeface="Calibri" panose="020F0502020204030204" pitchFamily="34" charset="0"/>
                <a:cs typeface="Times New Roman" panose="02020603050405020304" pitchFamily="18" charset="0"/>
              </a:rPr>
              <a:t> SERGIO CHAVES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DIRECTEUR ADJOINT :</a:t>
            </a:r>
            <a:r>
              <a:rPr lang="fr-FR" sz="1400" dirty="0">
                <a:effectLst/>
                <a:latin typeface="Calibri" panose="020F0502020204030204" pitchFamily="34" charset="0"/>
                <a:ea typeface="Calibri" panose="020F0502020204030204" pitchFamily="34" charset="0"/>
                <a:cs typeface="Times New Roman" panose="02020603050405020304" pitchFamily="18" charset="0"/>
              </a:rPr>
              <a:t> 	QUIQUE MONTOYA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marL="2247900" indent="-2247900">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ACTEURS :</a:t>
            </a:r>
            <a:r>
              <a:rPr lang="fr-FR" sz="1400" dirty="0">
                <a:effectLst/>
                <a:latin typeface="Calibri" panose="020F0502020204030204" pitchFamily="34" charset="0"/>
                <a:ea typeface="Calibri" panose="020F0502020204030204" pitchFamily="34" charset="0"/>
                <a:cs typeface="Times New Roman" panose="02020603050405020304" pitchFamily="18" charset="0"/>
              </a:rPr>
              <a:t> 	QUIQUE MONTOYA, MARIA JOSÉ PUCHALT, </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LAURA AGUSTÍN, ALBERTO MUÑOZ ET SONIA TABARES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PRODUCTION :</a:t>
            </a:r>
            <a:r>
              <a:rPr lang="fr-FR" sz="1400" dirty="0">
                <a:effectLst/>
                <a:latin typeface="Calibri" panose="020F0502020204030204" pitchFamily="34" charset="0"/>
                <a:ea typeface="Calibri" panose="020F0502020204030204" pitchFamily="34" charset="0"/>
                <a:cs typeface="Times New Roman" panose="02020603050405020304" pitchFamily="18" charset="0"/>
              </a:rPr>
              <a:t> 	LA TROUPE MALABÓ</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ADMINISTRATION :</a:t>
            </a:r>
            <a:r>
              <a:rPr lang="fr-FR" sz="1400" dirty="0">
                <a:effectLst/>
                <a:latin typeface="Calibri" panose="020F0502020204030204" pitchFamily="34" charset="0"/>
                <a:ea typeface="Calibri" panose="020F0502020204030204" pitchFamily="34" charset="0"/>
                <a:cs typeface="Times New Roman" panose="02020603050405020304" pitchFamily="18" charset="0"/>
              </a:rPr>
              <a:t> 	ROSA JAVIER</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SCÉNOGRAPHIE :</a:t>
            </a:r>
            <a:r>
              <a:rPr lang="fr-FR" sz="1400" dirty="0">
                <a:effectLst/>
                <a:latin typeface="Calibri" panose="020F0502020204030204" pitchFamily="34" charset="0"/>
                <a:ea typeface="Calibri" panose="020F0502020204030204" pitchFamily="34" charset="0"/>
                <a:cs typeface="Times New Roman" panose="02020603050405020304" pitchFamily="18" charset="0"/>
              </a:rPr>
              <a:t> 	MARISA IBÁÑEZ</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DIRECTION DU SCÉNARIO :</a:t>
            </a:r>
            <a:r>
              <a:rPr lang="fr-FR" sz="1400" dirty="0">
                <a:effectLst/>
                <a:latin typeface="Calibri" panose="020F0502020204030204" pitchFamily="34" charset="0"/>
                <a:ea typeface="Calibri" panose="020F0502020204030204" pitchFamily="34" charset="0"/>
                <a:cs typeface="Times New Roman" panose="02020603050405020304" pitchFamily="18" charset="0"/>
              </a:rPr>
              <a:t> 	CESAR MARÍN, DE FERRO ET MARISA IBÁÑEZ</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CONCEPTION DES COSTUMES</a:t>
            </a:r>
            <a:r>
              <a:rPr lang="fr-FR" sz="1400" dirty="0">
                <a:effectLst/>
                <a:latin typeface="Calibri" panose="020F0502020204030204" pitchFamily="34" charset="0"/>
                <a:ea typeface="Calibri" panose="020F0502020204030204" pitchFamily="34" charset="0"/>
                <a:cs typeface="Times New Roman" panose="02020603050405020304" pitchFamily="18" charset="0"/>
              </a:rPr>
              <a:t> : MARISA IBÁÑEZ</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CONCEPTION DES COSTUMES :</a:t>
            </a:r>
            <a:r>
              <a:rPr lang="fr-FR" sz="1400" dirty="0">
                <a:effectLst/>
                <a:latin typeface="Calibri" panose="020F0502020204030204" pitchFamily="34" charset="0"/>
                <a:ea typeface="Calibri" panose="020F0502020204030204" pitchFamily="34" charset="0"/>
                <a:cs typeface="Times New Roman" panose="02020603050405020304" pitchFamily="18" charset="0"/>
              </a:rPr>
              <a:t> BOKHAN S.L.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VIDEOMAPING </a:t>
            </a:r>
            <a:r>
              <a:rPr lang="es-ES" sz="1400" dirty="0">
                <a:effectLst/>
                <a:latin typeface="Calibri" panose="020F0502020204030204" pitchFamily="34" charset="0"/>
                <a:ea typeface="Calibri" panose="020F0502020204030204" pitchFamily="34" charset="0"/>
                <a:cs typeface="Times New Roman" panose="02020603050405020304" pitchFamily="18" charset="0"/>
              </a:rPr>
              <a:t>: 	LLUERNA CREACIÓ</a:t>
            </a:r>
          </a:p>
          <a:p>
            <a:pPr>
              <a:lnSpc>
                <a:spcPct val="107000"/>
              </a:lnSpc>
              <a:spcAft>
                <a:spcPts val="800"/>
              </a:spcAft>
              <a:tabLst>
                <a:tab pos="2250440" algn="l"/>
              </a:tabLs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FORMATION DE CLOWN :</a:t>
            </a:r>
            <a:r>
              <a:rPr lang="es-ES" sz="1400" dirty="0">
                <a:effectLst/>
                <a:latin typeface="Calibri" panose="020F0502020204030204" pitchFamily="34" charset="0"/>
                <a:ea typeface="Calibri" panose="020F0502020204030204" pitchFamily="34" charset="0"/>
                <a:cs typeface="Times New Roman" panose="02020603050405020304" pitchFamily="18" charset="0"/>
              </a:rPr>
              <a:t> 	JESÚS JARA, QUIQUE MONTOYA</a:t>
            </a: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DIRECTEUR MUSICAL: </a:t>
            </a:r>
            <a:r>
              <a:rPr lang="fr-FR" sz="1400" dirty="0">
                <a:effectLst/>
                <a:latin typeface="Calibri" panose="020F0502020204030204" pitchFamily="34" charset="0"/>
                <a:ea typeface="Calibri" panose="020F0502020204030204" pitchFamily="34" charset="0"/>
                <a:cs typeface="Times New Roman" panose="02020603050405020304" pitchFamily="18" charset="0"/>
              </a:rPr>
              <a:t>	JOSEP SANCHO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ARRANGEUR : </a:t>
            </a:r>
            <a:r>
              <a:rPr lang="fr-FR" sz="1400" dirty="0">
                <a:effectLst/>
                <a:latin typeface="Calibri" panose="020F0502020204030204" pitchFamily="34" charset="0"/>
                <a:ea typeface="Calibri" panose="020F0502020204030204" pitchFamily="34" charset="0"/>
                <a:cs typeface="Times New Roman" panose="02020603050405020304" pitchFamily="18" charset="0"/>
              </a:rPr>
              <a:t>	XAVIER PIQUER</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VIDÉO :</a:t>
            </a:r>
            <a:r>
              <a:rPr lang="es-ES" sz="1400" dirty="0">
                <a:effectLst/>
                <a:latin typeface="Calibri" panose="020F0502020204030204" pitchFamily="34" charset="0"/>
                <a:ea typeface="Calibri" panose="020F0502020204030204" pitchFamily="34" charset="0"/>
                <a:cs typeface="Times New Roman" panose="02020603050405020304" pitchFamily="18" charset="0"/>
              </a:rPr>
              <a:t> 	JUAN VICENT, LLUERNA CEACIÓ</a:t>
            </a:r>
          </a:p>
          <a:p>
            <a:pPr>
              <a:lnSpc>
                <a:spcPct val="107000"/>
              </a:lnSpc>
              <a:spcAft>
                <a:spcPts val="800"/>
              </a:spcAft>
              <a:tabLst>
                <a:tab pos="2250440" algn="l"/>
              </a:tabLs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PHOTOGRAPHIE :</a:t>
            </a:r>
            <a:r>
              <a:rPr lang="es-ES" sz="1400" dirty="0">
                <a:effectLst/>
                <a:latin typeface="Calibri" panose="020F0502020204030204" pitchFamily="34" charset="0"/>
                <a:ea typeface="Calibri" panose="020F0502020204030204" pitchFamily="34" charset="0"/>
                <a:cs typeface="Times New Roman" panose="02020603050405020304" pitchFamily="18" charset="0"/>
              </a:rPr>
              <a:t> 	ANTONIO GARCÍA</a:t>
            </a: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CONCEPTION SIGNALÉTIQUE :</a:t>
            </a:r>
            <a:r>
              <a:rPr lang="fr-FR" sz="1400" dirty="0">
                <a:effectLst/>
                <a:latin typeface="Calibri" panose="020F0502020204030204" pitchFamily="34" charset="0"/>
                <a:ea typeface="Calibri" panose="020F0502020204030204" pitchFamily="34" charset="0"/>
                <a:cs typeface="Times New Roman" panose="02020603050405020304" pitchFamily="18" charset="0"/>
              </a:rPr>
              <a:t> 	DOBLESSA S.L.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50440" algn="l"/>
              </a:tabLs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CONCEPTION SON ET LUMIÈRE :</a:t>
            </a:r>
            <a:r>
              <a:rPr lang="fr-FR" sz="1400" dirty="0">
                <a:effectLst/>
                <a:latin typeface="Calibri" panose="020F0502020204030204" pitchFamily="34" charset="0"/>
                <a:ea typeface="Calibri" panose="020F0502020204030204" pitchFamily="34" charset="0"/>
                <a:cs typeface="Times New Roman" panose="02020603050405020304" pitchFamily="18" charset="0"/>
              </a:rPr>
              <a:t> SERGIO CHAVES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400" i="0" u="none" strike="noStrike" baseline="0" dirty="0">
              <a:solidFill>
                <a:srgbClr val="000000"/>
              </a:solidFill>
              <a:latin typeface="Calibri" panose="020F0502020204030204" pitchFamily="34" charset="0"/>
            </a:endParaRPr>
          </a:p>
          <a:p>
            <a:endParaRPr lang="es-ES" sz="1400" i="0" u="none" strike="noStrike" baseline="0" dirty="0">
              <a:solidFill>
                <a:srgbClr val="000000"/>
              </a:solidFill>
              <a:latin typeface="Calibri" panose="020F0502020204030204" pitchFamily="34" charset="0"/>
            </a:endParaRPr>
          </a:p>
          <a:p>
            <a:endParaRPr lang="es-ES" sz="1400" b="0" i="0" u="none" strike="noStrike" baseline="0" dirty="0">
              <a:solidFill>
                <a:srgbClr val="000000"/>
              </a:solidFill>
              <a:latin typeface="Calibri" panose="020F0502020204030204" pitchFamily="34" charset="0"/>
            </a:endParaRPr>
          </a:p>
          <a:p>
            <a:endParaRPr lang="es-ES" sz="1400" dirty="0"/>
          </a:p>
        </p:txBody>
      </p:sp>
      <p:grpSp>
        <p:nvGrpSpPr>
          <p:cNvPr id="9" name="Grupo 8">
            <a:extLst>
              <a:ext uri="{FF2B5EF4-FFF2-40B4-BE49-F238E27FC236}">
                <a16:creationId xmlns:a16="http://schemas.microsoft.com/office/drawing/2014/main" id="{8DBD4116-AD71-0BE8-D327-ADA22EE27196}"/>
              </a:ext>
            </a:extLst>
          </p:cNvPr>
          <p:cNvGrpSpPr/>
          <p:nvPr/>
        </p:nvGrpSpPr>
        <p:grpSpPr>
          <a:xfrm>
            <a:off x="795541" y="9051269"/>
            <a:ext cx="6391812" cy="655361"/>
            <a:chOff x="573316" y="9051269"/>
            <a:chExt cx="6391812" cy="655361"/>
          </a:xfrm>
        </p:grpSpPr>
        <p:sp>
          <p:nvSpPr>
            <p:cNvPr id="5" name="CuadroTexto 4">
              <a:extLst>
                <a:ext uri="{FF2B5EF4-FFF2-40B4-BE49-F238E27FC236}">
                  <a16:creationId xmlns:a16="http://schemas.microsoft.com/office/drawing/2014/main" id="{CFE7C3AC-EDE8-B536-919A-9F8CB0EB84CD}"/>
                </a:ext>
              </a:extLst>
            </p:cNvPr>
            <p:cNvSpPr txBox="1"/>
            <p:nvPr/>
          </p:nvSpPr>
          <p:spPr>
            <a:xfrm>
              <a:off x="814878" y="9099923"/>
              <a:ext cx="6150250" cy="461665"/>
            </a:xfrm>
            <a:prstGeom prst="rect">
              <a:avLst/>
            </a:prstGeom>
            <a:noFill/>
          </p:spPr>
          <p:txBody>
            <a:bodyPr wrap="square">
              <a:spAutoFit/>
            </a:bodyPr>
            <a:lstStyle/>
            <a:p>
              <a:r>
                <a:rPr lang="es-ES" sz="1200" b="1" dirty="0">
                  <a:solidFill>
                    <a:schemeClr val="accent2">
                      <a:lumMod val="75000"/>
                    </a:schemeClr>
                  </a:solidFill>
                </a:rPr>
                <a:t> DISTRIBUTION: </a:t>
              </a:r>
              <a:r>
                <a:rPr lang="es-ES" sz="1200" dirty="0">
                  <a:solidFill>
                    <a:schemeClr val="accent4"/>
                  </a:solidFill>
                </a:rPr>
                <a:t>LA TROUPE MALABÓ </a:t>
              </a:r>
              <a:r>
                <a:rPr lang="es-ES" sz="1200" b="1" dirty="0">
                  <a:solidFill>
                    <a:schemeClr val="accent2">
                      <a:lumMod val="75000"/>
                    </a:schemeClr>
                  </a:solidFill>
                </a:rPr>
                <a:t>/ </a:t>
              </a:r>
              <a:r>
                <a:rPr lang="es-ES" sz="1200" dirty="0">
                  <a:solidFill>
                    <a:schemeClr val="accent4"/>
                  </a:solidFill>
                </a:rPr>
                <a:t>SERGIO CHAVES </a:t>
              </a:r>
              <a:r>
                <a:rPr lang="es-ES" sz="1200" dirty="0">
                  <a:solidFill>
                    <a:schemeClr val="accent4"/>
                  </a:solidFill>
                  <a:hlinkClick r:id="rId3">
                    <a:extLst>
                      <a:ext uri="{A12FA001-AC4F-418D-AE19-62706E023703}">
                        <ahyp:hlinkClr xmlns:ahyp="http://schemas.microsoft.com/office/drawing/2018/hyperlinkcolor" val="tx"/>
                      </a:ext>
                    </a:extLst>
                  </a:hlinkClick>
                </a:rPr>
                <a:t>ciamalabo@gmail.com</a:t>
              </a:r>
              <a:r>
                <a:rPr lang="es-ES" sz="1200" dirty="0">
                  <a:solidFill>
                    <a:schemeClr val="accent4"/>
                  </a:solidFill>
                </a:rPr>
                <a:t>  </a:t>
              </a:r>
              <a:r>
                <a:rPr lang="es-ES" sz="1200" dirty="0">
                  <a:solidFill>
                    <a:schemeClr val="bg1"/>
                  </a:solidFill>
                </a:rPr>
                <a:t>			     	                </a:t>
              </a:r>
              <a:r>
                <a:rPr lang="es-ES" sz="1200" dirty="0">
                  <a:solidFill>
                    <a:schemeClr val="accent4"/>
                  </a:solidFill>
                </a:rPr>
                <a:t>658 77 22 25     www.latroupemalabo.com</a:t>
              </a:r>
            </a:p>
          </p:txBody>
        </p:sp>
        <p:grpSp>
          <p:nvGrpSpPr>
            <p:cNvPr id="8" name="Grupo 7">
              <a:extLst>
                <a:ext uri="{FF2B5EF4-FFF2-40B4-BE49-F238E27FC236}">
                  <a16:creationId xmlns:a16="http://schemas.microsoft.com/office/drawing/2014/main" id="{CF3A6A19-8591-428F-7799-776F34C852B8}"/>
                </a:ext>
              </a:extLst>
            </p:cNvPr>
            <p:cNvGrpSpPr/>
            <p:nvPr/>
          </p:nvGrpSpPr>
          <p:grpSpPr>
            <a:xfrm>
              <a:off x="573316" y="9051269"/>
              <a:ext cx="5343025" cy="655361"/>
              <a:chOff x="573316" y="9051269"/>
              <a:chExt cx="5343025" cy="655361"/>
            </a:xfrm>
          </p:grpSpPr>
          <p:pic>
            <p:nvPicPr>
              <p:cNvPr id="6" name="Imagen 5" descr="Logotipo&#10;&#10;Descripción generada automáticamente con confianza media">
                <a:extLst>
                  <a:ext uri="{FF2B5EF4-FFF2-40B4-BE49-F238E27FC236}">
                    <a16:creationId xmlns:a16="http://schemas.microsoft.com/office/drawing/2014/main" id="{E44CFF4F-7EE2-B9F8-3338-3D3CD6EF32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73316" y="9051269"/>
                <a:ext cx="391087" cy="370755"/>
              </a:xfrm>
              <a:prstGeom prst="rect">
                <a:avLst/>
              </a:prstGeom>
            </p:spPr>
          </p:pic>
          <p:sp>
            <p:nvSpPr>
              <p:cNvPr id="7" name="Rectángulo: esquinas redondeadas 6">
                <a:extLst>
                  <a:ext uri="{FF2B5EF4-FFF2-40B4-BE49-F238E27FC236}">
                    <a16:creationId xmlns:a16="http://schemas.microsoft.com/office/drawing/2014/main" id="{4439CB9D-FA8E-6063-779B-4123C12A2715}"/>
                  </a:ext>
                </a:extLst>
              </p:cNvPr>
              <p:cNvSpPr/>
              <p:nvPr/>
            </p:nvSpPr>
            <p:spPr>
              <a:xfrm>
                <a:off x="575276" y="9660911"/>
                <a:ext cx="5341065"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10" name="Grupo 9">
            <a:extLst>
              <a:ext uri="{FF2B5EF4-FFF2-40B4-BE49-F238E27FC236}">
                <a16:creationId xmlns:a16="http://schemas.microsoft.com/office/drawing/2014/main" id="{D1377A70-2EB3-8310-FA2D-0B9409F9CFDB}"/>
              </a:ext>
            </a:extLst>
          </p:cNvPr>
          <p:cNvGrpSpPr/>
          <p:nvPr/>
        </p:nvGrpSpPr>
        <p:grpSpPr>
          <a:xfrm>
            <a:off x="5197882" y="83611"/>
            <a:ext cx="1590564" cy="576765"/>
            <a:chOff x="5197882" y="83611"/>
            <a:chExt cx="1590564" cy="576765"/>
          </a:xfrm>
        </p:grpSpPr>
        <p:sp>
          <p:nvSpPr>
            <p:cNvPr id="11" name="CuadroTexto 10">
              <a:extLst>
                <a:ext uri="{FF2B5EF4-FFF2-40B4-BE49-F238E27FC236}">
                  <a16:creationId xmlns:a16="http://schemas.microsoft.com/office/drawing/2014/main" id="{07E48432-6353-D4FA-D6C0-2653FD1470B5}"/>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13" name="Imagen 12" descr="Logotipo&#10;&#10;Descripción generada automáticamente con confianza media">
              <a:extLst>
                <a:ext uri="{FF2B5EF4-FFF2-40B4-BE49-F238E27FC236}">
                  <a16:creationId xmlns:a16="http://schemas.microsoft.com/office/drawing/2014/main" id="{53E9D7BD-F341-9339-67D3-019608C32B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2222617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FA0F4B3-DFEA-4D64-A423-385456FEFD9D}"/>
              </a:ext>
            </a:extLst>
          </p:cNvPr>
          <p:cNvSpPr txBox="1"/>
          <p:nvPr/>
        </p:nvSpPr>
        <p:spPr>
          <a:xfrm>
            <a:off x="380691" y="353448"/>
            <a:ext cx="6004869" cy="2308324"/>
          </a:xfrm>
          <a:prstGeom prst="rect">
            <a:avLst/>
          </a:prstGeom>
          <a:noFill/>
        </p:spPr>
        <p:txBody>
          <a:bodyPr wrap="square" rtlCol="0">
            <a:spAutoFit/>
          </a:bodyPr>
          <a:lstStyle/>
          <a:p>
            <a:r>
              <a:rPr lang="es-ES" sz="1200" b="1" dirty="0">
                <a:highlight>
                  <a:srgbClr val="808000"/>
                </a:highlight>
              </a:rPr>
              <a:t>MARISA IBÁÑEZ </a:t>
            </a:r>
            <a:r>
              <a:rPr lang="es-ES" sz="1200" b="1" dirty="0"/>
              <a:t>(</a:t>
            </a:r>
            <a:r>
              <a:rPr lang="fr-FR" sz="1200" b="1" dirty="0">
                <a:effectLst/>
                <a:latin typeface="Calibri" panose="020F0502020204030204" pitchFamily="34" charset="0"/>
                <a:ea typeface="Calibri" panose="020F0502020204030204" pitchFamily="34" charset="0"/>
                <a:cs typeface="Times New Roman" panose="02020603050405020304" pitchFamily="18" charset="0"/>
              </a:rPr>
              <a:t>Dramaturge et auteur</a:t>
            </a:r>
            <a:r>
              <a:rPr lang="es-ES" sz="1200" b="1" dirty="0"/>
              <a:t>)</a:t>
            </a:r>
          </a:p>
          <a:p>
            <a:endParaRPr lang="es-ES" sz="1200" b="1" dirty="0"/>
          </a:p>
          <a:p>
            <a:r>
              <a:rPr lang="fr-FR" sz="1200" dirty="0">
                <a:effectLst/>
                <a:latin typeface="Calibri" panose="020F0502020204030204" pitchFamily="34" charset="0"/>
                <a:ea typeface="Calibri" panose="020F0502020204030204" pitchFamily="34" charset="0"/>
                <a:cs typeface="Times New Roman" panose="02020603050405020304" pitchFamily="18" charset="0"/>
              </a:rPr>
              <a:t>Diplômée en histoire de l'art de l'Université de Salamanque. Depuis 1999, </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elle travaille dans le secteur des arts scénique. Formation théâtrale, musicale </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et clown avec de grands professeurs comme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Jesús</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Jara</a:t>
            </a:r>
            <a:r>
              <a:rPr lang="fr-FR" sz="1200" dirty="0">
                <a:effectLst/>
                <a:latin typeface="Calibri" panose="020F0502020204030204" pitchFamily="34" charset="0"/>
                <a:ea typeface="Calibri" panose="020F0502020204030204" pitchFamily="34" charset="0"/>
                <a:cs typeface="Times New Roman" panose="02020603050405020304" pitchFamily="18" charset="0"/>
              </a:rPr>
              <a:t> ou Jordi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Purtí</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Elle co-dirige la compagnie de théâtre et cirque LA TROUPE MALABÓ de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Betxí</a:t>
            </a:r>
            <a:r>
              <a:rPr lang="fr-FR" sz="1200" dirty="0">
                <a:effectLst/>
                <a:latin typeface="Calibri" panose="020F0502020204030204" pitchFamily="34" charset="0"/>
                <a:ea typeface="Calibri" panose="020F0502020204030204" pitchFamily="34" charset="0"/>
                <a:cs typeface="Times New Roman" panose="02020603050405020304" pitchFamily="18" charset="0"/>
              </a:rPr>
              <a:t>, Castellón avec Sergio Chaves, en tant qu'actrice, clown, directrice artistique, auteure et créatrice. Entreprise avec 20 ans de carrière professionnelle et plus de 30 productions. Carrière professionnelle depuis 2000, couvrant le théâtre, le théâtre de rue, le cinéma et le cirque en tant que clown, sa force et son dévouement au cours des dernières années, et pour lequel elle a été récompensée comme meilleur artiste de cirque par IVC en 2020 pour "Sophie". Également récompensée en 2021 pour la création des meilleurs costumes par l'IVC pour "Karpaty</a:t>
            </a:r>
            <a:endParaRPr lang="es-ES" sz="1200" dirty="0"/>
          </a:p>
        </p:txBody>
      </p:sp>
      <p:sp>
        <p:nvSpPr>
          <p:cNvPr id="10" name="CuadroTexto 9">
            <a:extLst>
              <a:ext uri="{FF2B5EF4-FFF2-40B4-BE49-F238E27FC236}">
                <a16:creationId xmlns:a16="http://schemas.microsoft.com/office/drawing/2014/main" id="{7F9C1003-1F99-4947-8E53-3C638ACEFB88}"/>
              </a:ext>
            </a:extLst>
          </p:cNvPr>
          <p:cNvSpPr txBox="1"/>
          <p:nvPr/>
        </p:nvSpPr>
        <p:spPr>
          <a:xfrm>
            <a:off x="380691" y="3111578"/>
            <a:ext cx="4821216" cy="461665"/>
          </a:xfrm>
          <a:prstGeom prst="rect">
            <a:avLst/>
          </a:prstGeom>
          <a:noFill/>
        </p:spPr>
        <p:txBody>
          <a:bodyPr wrap="square" rtlCol="0">
            <a:spAutoFit/>
          </a:bodyPr>
          <a:lstStyle/>
          <a:p>
            <a:r>
              <a:rPr lang="es-ES" sz="1200" b="1" dirty="0">
                <a:highlight>
                  <a:srgbClr val="808000"/>
                </a:highlight>
              </a:rPr>
              <a:t>SERGIO CHAVES </a:t>
            </a:r>
            <a:r>
              <a:rPr lang="es-ES" sz="1200" b="1" dirty="0"/>
              <a:t>(</a:t>
            </a:r>
            <a:r>
              <a:rPr lang="fr-FR" sz="1200" b="1" dirty="0">
                <a:effectLst/>
                <a:latin typeface="Calibri" panose="020F0502020204030204" pitchFamily="34" charset="0"/>
                <a:ea typeface="Calibri" panose="020F0502020204030204" pitchFamily="34" charset="0"/>
                <a:cs typeface="Times New Roman" panose="02020603050405020304" pitchFamily="18" charset="0"/>
              </a:rPr>
              <a:t>Mise en scène et artistique </a:t>
            </a:r>
            <a:r>
              <a:rPr lang="es-ES" sz="1200" b="1" dirty="0"/>
              <a:t>)</a:t>
            </a:r>
          </a:p>
          <a:p>
            <a:endParaRPr lang="es-ES" sz="1200" b="1" dirty="0"/>
          </a:p>
        </p:txBody>
      </p:sp>
      <p:sp>
        <p:nvSpPr>
          <p:cNvPr id="11" name="CuadroTexto 10">
            <a:extLst>
              <a:ext uri="{FF2B5EF4-FFF2-40B4-BE49-F238E27FC236}">
                <a16:creationId xmlns:a16="http://schemas.microsoft.com/office/drawing/2014/main" id="{B271BF59-206B-47CF-9517-56B04A1C165C}"/>
              </a:ext>
            </a:extLst>
          </p:cNvPr>
          <p:cNvSpPr txBox="1"/>
          <p:nvPr/>
        </p:nvSpPr>
        <p:spPr>
          <a:xfrm>
            <a:off x="380691" y="3441125"/>
            <a:ext cx="6103929" cy="2123658"/>
          </a:xfrm>
          <a:prstGeom prst="rect">
            <a:avLst/>
          </a:prstGeom>
          <a:noFill/>
        </p:spPr>
        <p:txBody>
          <a:bodyPr wrap="square" rtlCol="0">
            <a:spAutoFit/>
          </a:bodyPr>
          <a:lstStyle/>
          <a:p>
            <a:pPr algn="just"/>
            <a:r>
              <a:rPr lang="fr-FR" sz="1200" dirty="0">
                <a:effectLst/>
                <a:latin typeface="Calibri" panose="020F0502020204030204" pitchFamily="34" charset="0"/>
                <a:ea typeface="Calibri" panose="020F0502020204030204" pitchFamily="34" charset="0"/>
                <a:cs typeface="Times New Roman" panose="02020603050405020304" pitchFamily="18" charset="0"/>
              </a:rPr>
              <a:t>Acteur, réalisateur, producteur et distributeur depuis 1999 dans le secteur </a:t>
            </a:r>
          </a:p>
          <a:p>
            <a:pPr algn="just"/>
            <a:r>
              <a:rPr lang="fr-FR" sz="1200" dirty="0">
                <a:effectLst/>
                <a:latin typeface="Calibri" panose="020F0502020204030204" pitchFamily="34" charset="0"/>
                <a:ea typeface="Calibri" panose="020F0502020204030204" pitchFamily="34" charset="0"/>
                <a:cs typeface="Times New Roman" panose="02020603050405020304" pitchFamily="18" charset="0"/>
              </a:rPr>
              <a:t>professionnel des Arts du Spectacle. Fondateur et co-directeur de  </a:t>
            </a:r>
          </a:p>
          <a:p>
            <a:pPr algn="just"/>
            <a:r>
              <a:rPr lang="fr-FR" sz="1200" dirty="0">
                <a:effectLst/>
                <a:latin typeface="Calibri" panose="020F0502020204030204" pitchFamily="34" charset="0"/>
                <a:ea typeface="Calibri" panose="020F0502020204030204" pitchFamily="34" charset="0"/>
                <a:cs typeface="Times New Roman" panose="02020603050405020304" pitchFamily="18" charset="0"/>
              </a:rPr>
              <a:t>la Troupe Malabó compagnie de théâtre et cirque fondée en l'an 2000, avec plus de 20 ans d'expérience et plus de 30 productions. Formation de clown avec de grands professionnels. Il a également travaillé dans d'autres compagnies à ses débuts :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Scura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Splats</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Xarxa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Teatre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Teatro</a:t>
            </a:r>
            <a:r>
              <a:rPr lang="fr-FR" sz="1200" dirty="0">
                <a:effectLst/>
                <a:latin typeface="Calibri" panose="020F0502020204030204" pitchFamily="34" charset="0"/>
                <a:ea typeface="Calibri" panose="020F0502020204030204" pitchFamily="34" charset="0"/>
                <a:cs typeface="Times New Roman" panose="02020603050405020304" pitchFamily="18" charset="0"/>
              </a:rPr>
              <a:t> de la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Saca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Visitants</a:t>
            </a:r>
            <a:r>
              <a:rPr lang="fr-FR" sz="1200" dirty="0">
                <a:effectLst/>
                <a:latin typeface="Calibri" panose="020F0502020204030204" pitchFamily="34" charset="0"/>
                <a:ea typeface="Calibri" panose="020F0502020204030204" pitchFamily="34" charset="0"/>
                <a:cs typeface="Times New Roman" panose="02020603050405020304" pitchFamily="18" charset="0"/>
              </a:rPr>
              <a:t>. Trajectoire professionnelle et formatrice couvrant le théâtre de rue, le théâtre et le cirque en tant que clown, sa force et son dévouement au sein de l'entreprise. Prix ​​du public pour le spectacle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Tres</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Payasos</a:t>
            </a:r>
            <a:r>
              <a:rPr lang="fr-FR" sz="1200" dirty="0">
                <a:effectLst/>
                <a:latin typeface="Calibri" panose="020F0502020204030204" pitchFamily="34" charset="0"/>
                <a:ea typeface="Calibri" panose="020F0502020204030204" pitchFamily="34" charset="0"/>
                <a:cs typeface="Times New Roman" panose="02020603050405020304" pitchFamily="18" charset="0"/>
              </a:rPr>
              <a:t> de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Maleta</a:t>
            </a:r>
            <a:r>
              <a:rPr lang="fr-FR" sz="1200" dirty="0">
                <a:effectLst/>
                <a:latin typeface="Calibri" panose="020F0502020204030204" pitchFamily="34" charset="0"/>
                <a:ea typeface="Calibri" panose="020F0502020204030204" pitchFamily="34" charset="0"/>
                <a:cs typeface="Times New Roman" panose="02020603050405020304" pitchFamily="18" charset="0"/>
              </a:rPr>
              <a:t> au Festival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Fitcarrer</a:t>
            </a:r>
            <a:r>
              <a:rPr lang="fr-FR" sz="1200" dirty="0">
                <a:effectLst/>
                <a:latin typeface="Calibri" panose="020F0502020204030204" pitchFamily="34" charset="0"/>
                <a:ea typeface="Calibri" panose="020F0502020204030204" pitchFamily="34" charset="0"/>
                <a:cs typeface="Times New Roman" panose="02020603050405020304" pitchFamily="18" charset="0"/>
              </a:rPr>
              <a:t> 2002, avec lequel ils ont fait une tournée de coopération au Sahara dans les domaines de réfugiés. Direction artistique de plusieurs festivals à Castellón.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ES" sz="1200" dirty="0"/>
          </a:p>
        </p:txBody>
      </p:sp>
      <p:pic>
        <p:nvPicPr>
          <p:cNvPr id="7" name="Imagen 6" descr="Foto en blanco y negro de un grupo de personas de pie&#10;&#10;Descripción generada automáticamente">
            <a:extLst>
              <a:ext uri="{FF2B5EF4-FFF2-40B4-BE49-F238E27FC236}">
                <a16:creationId xmlns:a16="http://schemas.microsoft.com/office/drawing/2014/main" id="{8CE9D7A9-30F4-5ED1-A302-BE16037DFE4A}"/>
              </a:ext>
            </a:extLst>
          </p:cNvPr>
          <p:cNvPicPr>
            <a:picLocks noChangeAspect="1"/>
          </p:cNvPicPr>
          <p:nvPr/>
        </p:nvPicPr>
        <p:blipFill rotWithShape="1">
          <a:blip r:embed="rId2">
            <a:extLst>
              <a:ext uri="{28A0092B-C50C-407E-A947-70E740481C1C}">
                <a14:useLocalDpi xmlns:a14="http://schemas.microsoft.com/office/drawing/2010/main" val="0"/>
              </a:ext>
            </a:extLst>
          </a:blip>
          <a:srcRect l="49702" t="50075" r="29601" b="33309"/>
          <a:stretch/>
        </p:blipFill>
        <p:spPr>
          <a:xfrm>
            <a:off x="5571605" y="2911316"/>
            <a:ext cx="734717" cy="898900"/>
          </a:xfrm>
          <a:prstGeom prst="rect">
            <a:avLst/>
          </a:prstGeom>
        </p:spPr>
      </p:pic>
      <p:pic>
        <p:nvPicPr>
          <p:cNvPr id="12" name="Imagen 11" descr="Foto en blanco y negro de un grupo de personas de pie&#10;&#10;Descripción generada automáticamente">
            <a:extLst>
              <a:ext uri="{FF2B5EF4-FFF2-40B4-BE49-F238E27FC236}">
                <a16:creationId xmlns:a16="http://schemas.microsoft.com/office/drawing/2014/main" id="{D7C2DBB2-7A6C-5D02-C84C-3BD67B38B1EA}"/>
              </a:ext>
            </a:extLst>
          </p:cNvPr>
          <p:cNvPicPr>
            <a:picLocks noChangeAspect="1"/>
          </p:cNvPicPr>
          <p:nvPr/>
        </p:nvPicPr>
        <p:blipFill rotWithShape="1">
          <a:blip r:embed="rId3">
            <a:extLst>
              <a:ext uri="{28A0092B-C50C-407E-A947-70E740481C1C}">
                <a14:useLocalDpi xmlns:a14="http://schemas.microsoft.com/office/drawing/2010/main" val="0"/>
              </a:ext>
            </a:extLst>
          </a:blip>
          <a:srcRect l="38322" t="50846" r="44913" b="37308"/>
          <a:stretch/>
        </p:blipFill>
        <p:spPr>
          <a:xfrm>
            <a:off x="5558918" y="353448"/>
            <a:ext cx="751132" cy="797754"/>
          </a:xfrm>
          <a:prstGeom prst="rect">
            <a:avLst/>
          </a:prstGeom>
        </p:spPr>
      </p:pic>
      <p:sp>
        <p:nvSpPr>
          <p:cNvPr id="4" name="CuadroTexto 3">
            <a:extLst>
              <a:ext uri="{FF2B5EF4-FFF2-40B4-BE49-F238E27FC236}">
                <a16:creationId xmlns:a16="http://schemas.microsoft.com/office/drawing/2014/main" id="{7865DC02-9395-23D0-50D0-70651C7A1B57}"/>
              </a:ext>
            </a:extLst>
          </p:cNvPr>
          <p:cNvSpPr txBox="1"/>
          <p:nvPr/>
        </p:nvSpPr>
        <p:spPr>
          <a:xfrm>
            <a:off x="380691" y="6477278"/>
            <a:ext cx="6004869" cy="3046988"/>
          </a:xfrm>
          <a:prstGeom prst="rect">
            <a:avLst/>
          </a:prstGeom>
          <a:noFill/>
        </p:spPr>
        <p:txBody>
          <a:bodyPr wrap="square">
            <a:spAutoFit/>
          </a:bodyPr>
          <a:lstStyle/>
          <a:p>
            <a:r>
              <a:rPr lang="fr-FR" sz="1200" dirty="0">
                <a:effectLst/>
                <a:latin typeface="Calibri" panose="020F0502020204030204" pitchFamily="34" charset="0"/>
                <a:ea typeface="Calibri" panose="020F0502020204030204" pitchFamily="34" charset="0"/>
                <a:cs typeface="Times New Roman" panose="02020603050405020304" pitchFamily="18" charset="0"/>
              </a:rPr>
              <a:t>« Les travaux auraient difficilement pu être exécutés avec plus d’expressivité et de réussite de style ». C'est ainsi que le Financial Times de Londres décrit Josep Sancho, lauréat du 1er prix à l'International K. Penderecki Music Compétition polonaise et l'un des clarinettistes les plus actifs de sa génération. Il s'est produit comme soliste et chambriste en Italie, Allemagne, Angleterre, Pologne, Slovénie, Canada, Jordanie, États-Unis et dans les principales villes d'Espagne. Josep Sancho a étudié à Barcelone avec Joan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Enric</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Lluna</a:t>
            </a:r>
            <a:r>
              <a:rPr lang="fr-FR" sz="1200" dirty="0">
                <a:effectLst/>
                <a:latin typeface="Calibri" panose="020F0502020204030204" pitchFamily="34" charset="0"/>
                <a:ea typeface="Calibri" panose="020F0502020204030204" pitchFamily="34" charset="0"/>
                <a:cs typeface="Times New Roman" panose="02020603050405020304" pitchFamily="18" charset="0"/>
              </a:rPr>
              <a:t> et à l'Académie Royale de Music of London, sur les conseils d'Angela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Malsbury</a:t>
            </a:r>
            <a:r>
              <a:rPr lang="fr-FR" sz="1200" dirty="0">
                <a:effectLst/>
                <a:latin typeface="Calibri" panose="020F0502020204030204" pitchFamily="34" charset="0"/>
                <a:ea typeface="Calibri" panose="020F0502020204030204" pitchFamily="34" charset="0"/>
                <a:cs typeface="Times New Roman" panose="02020603050405020304" pitchFamily="18" charset="0"/>
              </a:rPr>
              <a:t>, Michael Collins, Thea King et Antoine Paie. Parallèlement, il a étudié la philosophie à l'Université Jaume I de Castellón. Il est titulaire d'une maîtrise en interprétation et recherche musicales de l'Université internationale de Valence. Il a été primé aux concours de JJ.MM d'Espagne (Madrid), Palau de la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Música</a:t>
            </a:r>
            <a:r>
              <a:rPr lang="fr-FR" sz="1200" dirty="0">
                <a:effectLst/>
                <a:latin typeface="Calibri" panose="020F0502020204030204" pitchFamily="34" charset="0"/>
                <a:ea typeface="Calibri" panose="020F0502020204030204" pitchFamily="34" charset="0"/>
                <a:cs typeface="Times New Roman" panose="02020603050405020304" pitchFamily="18" charset="0"/>
              </a:rPr>
              <a:t> de Barcelone, le Geoffrey Hawkes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Clarinet</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Prize</a:t>
            </a:r>
            <a:r>
              <a:rPr lang="fr-FR" sz="1200" dirty="0">
                <a:effectLst/>
                <a:latin typeface="Calibri" panose="020F0502020204030204" pitchFamily="34" charset="0"/>
                <a:ea typeface="Calibri" panose="020F0502020204030204" pitchFamily="34" charset="0"/>
                <a:cs typeface="Times New Roman" panose="02020603050405020304" pitchFamily="18" charset="0"/>
              </a:rPr>
              <a:t> de Londres, le John Ireland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Chamber</a:t>
            </a:r>
            <a:r>
              <a:rPr lang="fr-FR" sz="1200" dirty="0">
                <a:effectLst/>
                <a:latin typeface="Calibri" panose="020F0502020204030204" pitchFamily="34" charset="0"/>
                <a:ea typeface="Calibri" panose="020F0502020204030204" pitchFamily="34" charset="0"/>
                <a:cs typeface="Times New Roman" panose="02020603050405020304" pitchFamily="18" charset="0"/>
              </a:rPr>
              <a:t> Music Concours et le BBC Young Artists Forum. Il a collaboré avec de nombreux orchestres au niveau national et international. Il a fréquemment collaboré avec des festivals de musique du XXe siècle. Il a enregistré pour des radios nationales et internationales. Il a donné des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masterclass</a:t>
            </a:r>
            <a:r>
              <a:rPr lang="fr-FR" sz="1200" dirty="0">
                <a:effectLst/>
                <a:latin typeface="Calibri" panose="020F0502020204030204" pitchFamily="34" charset="0"/>
                <a:ea typeface="Calibri" panose="020F0502020204030204" pitchFamily="34" charset="0"/>
                <a:cs typeface="Times New Roman" panose="02020603050405020304" pitchFamily="18" charset="0"/>
              </a:rPr>
              <a:t> en Espagne et à l'étranger.</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s-ES" sz="1200" b="1" i="0" strike="noStrike" baseline="0" dirty="0"/>
          </a:p>
        </p:txBody>
      </p:sp>
      <p:sp>
        <p:nvSpPr>
          <p:cNvPr id="5" name="CuadroTexto 4">
            <a:extLst>
              <a:ext uri="{FF2B5EF4-FFF2-40B4-BE49-F238E27FC236}">
                <a16:creationId xmlns:a16="http://schemas.microsoft.com/office/drawing/2014/main" id="{0E48DBB9-5ECB-C55C-C8DF-62FF327CF728}"/>
              </a:ext>
            </a:extLst>
          </p:cNvPr>
          <p:cNvSpPr txBox="1"/>
          <p:nvPr/>
        </p:nvSpPr>
        <p:spPr>
          <a:xfrm>
            <a:off x="380691" y="5882531"/>
            <a:ext cx="4922470" cy="276999"/>
          </a:xfrm>
          <a:prstGeom prst="rect">
            <a:avLst/>
          </a:prstGeom>
          <a:noFill/>
        </p:spPr>
        <p:txBody>
          <a:bodyPr wrap="square" rtlCol="0">
            <a:spAutoFit/>
          </a:bodyPr>
          <a:lstStyle/>
          <a:p>
            <a:r>
              <a:rPr lang="es-ES" sz="1200" b="1" dirty="0">
                <a:highlight>
                  <a:srgbClr val="808000"/>
                </a:highlight>
              </a:rPr>
              <a:t>JOSEP SANCHO </a:t>
            </a:r>
            <a:r>
              <a:rPr lang="es-ES" sz="1200" b="1" dirty="0"/>
              <a:t>(</a:t>
            </a:r>
            <a:r>
              <a:rPr lang="fr-FR" sz="1200" b="1" dirty="0">
                <a:latin typeface="Calibri" panose="020F0502020204030204" pitchFamily="34" charset="0"/>
                <a:cs typeface="Times New Roman" panose="02020603050405020304" pitchFamily="18" charset="0"/>
              </a:rPr>
              <a:t>D</a:t>
            </a:r>
            <a:r>
              <a:rPr lang="fr-FR" sz="1200" b="1" dirty="0">
                <a:effectLst/>
                <a:latin typeface="Calibri" panose="020F0502020204030204" pitchFamily="34" charset="0"/>
                <a:ea typeface="Calibri" panose="020F0502020204030204" pitchFamily="34" charset="0"/>
                <a:cs typeface="Times New Roman" panose="02020603050405020304" pitchFamily="18" charset="0"/>
              </a:rPr>
              <a:t>irecteur musical</a:t>
            </a:r>
            <a:r>
              <a:rPr lang="es-ES" sz="1200" b="1" dirty="0"/>
              <a:t>)</a:t>
            </a:r>
          </a:p>
        </p:txBody>
      </p:sp>
      <p:pic>
        <p:nvPicPr>
          <p:cNvPr id="6" name="Imagen 5" descr="Imagen que contiene hombre, cuarto&#10;&#10;Descripción generada automáticamente">
            <a:extLst>
              <a:ext uri="{FF2B5EF4-FFF2-40B4-BE49-F238E27FC236}">
                <a16:creationId xmlns:a16="http://schemas.microsoft.com/office/drawing/2014/main" id="{C89429BB-54D5-3829-DC3E-7E60FFF58A6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1667" t="16222" r="42111" b="60815"/>
          <a:stretch/>
        </p:blipFill>
        <p:spPr>
          <a:xfrm>
            <a:off x="5577150" y="5570330"/>
            <a:ext cx="734717" cy="780007"/>
          </a:xfrm>
          <a:prstGeom prst="rect">
            <a:avLst/>
          </a:prstGeom>
        </p:spPr>
      </p:pic>
    </p:spTree>
    <p:extLst>
      <p:ext uri="{BB962C8B-B14F-4D97-AF65-F5344CB8AC3E}">
        <p14:creationId xmlns:p14="http://schemas.microsoft.com/office/powerpoint/2010/main" val="2703212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B5AA57D-C299-DDF1-8420-819C991197DD}"/>
              </a:ext>
            </a:extLst>
          </p:cNvPr>
          <p:cNvSpPr txBox="1"/>
          <p:nvPr/>
        </p:nvSpPr>
        <p:spPr>
          <a:xfrm>
            <a:off x="487679" y="4850792"/>
            <a:ext cx="5826071" cy="3158044"/>
          </a:xfrm>
          <a:prstGeom prst="rect">
            <a:avLst/>
          </a:prstGeom>
          <a:noFill/>
        </p:spPr>
        <p:txBody>
          <a:bodyPr wrap="square">
            <a:spAutoFit/>
          </a:bodyPr>
          <a:lstStyle/>
          <a:p>
            <a:pPr>
              <a:lnSpc>
                <a:spcPct val="107000"/>
              </a:lnSpc>
              <a:spcAft>
                <a:spcPts val="800"/>
              </a:spcAft>
            </a:pPr>
            <a:r>
              <a:rPr lang="es-ES" sz="1200" b="1"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MARIA JOSÉ PUCHALT </a:t>
            </a:r>
            <a:r>
              <a:rPr lang="es-ES" sz="1200" b="1" dirty="0">
                <a:effectLst/>
                <a:latin typeface="Calibri" panose="020F0502020204030204" pitchFamily="34" charset="0"/>
                <a:ea typeface="Calibri" panose="020F0502020204030204" pitchFamily="34" charset="0"/>
                <a:cs typeface="Times New Roman" panose="02020603050405020304" pitchFamily="18" charset="0"/>
              </a:rPr>
              <a:t>(</a:t>
            </a:r>
            <a:r>
              <a:rPr lang="es-ES" sz="1200" b="1" dirty="0" err="1">
                <a:effectLst/>
                <a:latin typeface="Calibri" panose="020F0502020204030204" pitchFamily="34" charset="0"/>
                <a:ea typeface="Calibri" panose="020F0502020204030204" pitchFamily="34" charset="0"/>
                <a:cs typeface="Times New Roman" panose="02020603050405020304" pitchFamily="18" charset="0"/>
              </a:rPr>
              <a:t>violon</a:t>
            </a:r>
            <a:r>
              <a:rPr lang="es-ES" sz="12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Diplômée dans la spécialité d'Interprétation du Conservatoire de Musique de Valence Joaquín Rodrigo. Danse classique à l'âge de 4 ans, complétée plus tard par la gymnastique rythmique. À l'âge de 9 ans, elle commence à étudier le violon, passant par des professeurs tels que Juan Manuel Ortega, Vicente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Taroncher</a:t>
            </a:r>
            <a:r>
              <a:rPr lang="fr-FR" sz="1200" dirty="0">
                <a:effectLst/>
                <a:latin typeface="Calibri" panose="020F0502020204030204" pitchFamily="34" charset="0"/>
                <a:ea typeface="Calibri" panose="020F0502020204030204" pitchFamily="34" charset="0"/>
                <a:cs typeface="Times New Roman" panose="02020603050405020304" pitchFamily="18" charset="0"/>
              </a:rPr>
              <a:t>, Mirabai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Weismehl</a:t>
            </a:r>
            <a:r>
              <a:rPr lang="fr-FR" sz="1200" dirty="0">
                <a:effectLst/>
                <a:latin typeface="Calibri" panose="020F0502020204030204" pitchFamily="34" charset="0"/>
                <a:ea typeface="Calibri" panose="020F0502020204030204" pitchFamily="34" charset="0"/>
                <a:cs typeface="Times New Roman" panose="02020603050405020304" pitchFamily="18" charset="0"/>
              </a:rPr>
              <a:t>, Marta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Bazantova</a:t>
            </a:r>
            <a:r>
              <a:rPr lang="fr-FR" sz="1200" dirty="0">
                <a:effectLst/>
                <a:latin typeface="Calibri" panose="020F0502020204030204" pitchFamily="34" charset="0"/>
                <a:ea typeface="Calibri" panose="020F0502020204030204" pitchFamily="34" charset="0"/>
                <a:cs typeface="Times New Roman" panose="02020603050405020304" pitchFamily="18" charset="0"/>
              </a:rPr>
              <a:t>, Enrique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Palomares</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Vasko</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Vasilev</a:t>
            </a:r>
            <a:r>
              <a:rPr lang="fr-FR" sz="1200" dirty="0">
                <a:effectLst/>
                <a:latin typeface="Calibri" panose="020F0502020204030204" pitchFamily="34" charset="0"/>
                <a:ea typeface="Calibri" panose="020F0502020204030204" pitchFamily="34" charset="0"/>
                <a:cs typeface="Times New Roman" panose="02020603050405020304" pitchFamily="18" charset="0"/>
              </a:rPr>
              <a:t> et Vincent Balaguer. Dès le premier instant, elle a combiné son travail pédagogique avec la facette performative. Elle a été membre de l'Orchestre de Camara de Majorque, a participé en tant que musicienne à orchestre dans des productions d'opéra avec "Carmen" de Bizet et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Cossi</a:t>
            </a:r>
            <a:r>
              <a:rPr lang="fr-FR" sz="1200" dirty="0">
                <a:effectLst/>
                <a:latin typeface="Calibri" panose="020F0502020204030204" pitchFamily="34" charset="0"/>
                <a:ea typeface="Calibri" panose="020F0502020204030204" pitchFamily="34" charset="0"/>
                <a:cs typeface="Times New Roman" panose="02020603050405020304" pitchFamily="18" charset="0"/>
              </a:rPr>
              <a:t> fan tutte" de Mozart et dans des comédies musicales telles que "Le Fantôme de l'Opéra" et "Les Misérables". Elle est actuellement enseignante titulaire à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Ateneu</a:t>
            </a:r>
            <a:r>
              <a:rPr lang="fr-FR" sz="1200" dirty="0">
                <a:effectLst/>
                <a:latin typeface="Calibri" panose="020F0502020204030204" pitchFamily="34" charset="0"/>
                <a:ea typeface="Calibri" panose="020F0502020204030204" pitchFamily="34" charset="0"/>
                <a:cs typeface="Times New Roman" panose="02020603050405020304" pitchFamily="18" charset="0"/>
              </a:rPr>
              <a:t> Cultural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Ciutat</a:t>
            </a:r>
            <a:r>
              <a:rPr lang="fr-FR" sz="1200" dirty="0">
                <a:effectLst/>
                <a:latin typeface="Calibri" panose="020F0502020204030204" pitchFamily="34" charset="0"/>
                <a:ea typeface="Calibri" panose="020F0502020204030204" pitchFamily="34" charset="0"/>
                <a:cs typeface="Times New Roman" panose="02020603050405020304" pitchFamily="18" charset="0"/>
              </a:rPr>
              <a:t> de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Manises</a:t>
            </a:r>
            <a:r>
              <a:rPr lang="fr-FR" sz="1200" dirty="0">
                <a:effectLst/>
                <a:latin typeface="Calibri" panose="020F0502020204030204" pitchFamily="34" charset="0"/>
                <a:ea typeface="Calibri" panose="020F0502020204030204" pitchFamily="34" charset="0"/>
                <a:cs typeface="Times New Roman" panose="02020603050405020304" pitchFamily="18" charset="0"/>
              </a:rPr>
              <a:t>. Formation complémentaire en viole de gambe à l'</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Ateneu</a:t>
            </a:r>
            <a:r>
              <a:rPr lang="fr-FR" sz="1200" dirty="0">
                <a:effectLst/>
                <a:latin typeface="Calibri" panose="020F0502020204030204" pitchFamily="34" charset="0"/>
                <a:ea typeface="Calibri" panose="020F0502020204030204" pitchFamily="34" charset="0"/>
                <a:cs typeface="Times New Roman" panose="02020603050405020304" pitchFamily="18" charset="0"/>
              </a:rPr>
              <a:t> Cultural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Ciutat</a:t>
            </a:r>
            <a:r>
              <a:rPr lang="fr-FR" sz="1200" dirty="0">
                <a:effectLst/>
                <a:latin typeface="Calibri" panose="020F0502020204030204" pitchFamily="34" charset="0"/>
                <a:ea typeface="Calibri" panose="020F0502020204030204" pitchFamily="34" charset="0"/>
                <a:cs typeface="Times New Roman" panose="02020603050405020304" pitchFamily="18" charset="0"/>
              </a:rPr>
              <a:t> de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Manises</a:t>
            </a:r>
            <a:r>
              <a:rPr lang="fr-FR" sz="1200" dirty="0">
                <a:effectLst/>
                <a:latin typeface="Calibri" panose="020F0502020204030204" pitchFamily="34" charset="0"/>
                <a:ea typeface="Calibri" panose="020F0502020204030204" pitchFamily="34" charset="0"/>
                <a:cs typeface="Times New Roman" panose="02020603050405020304" pitchFamily="18" charset="0"/>
              </a:rPr>
              <a: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BB5E708D-96D6-9524-7936-9E7D416B5FA8}"/>
              </a:ext>
            </a:extLst>
          </p:cNvPr>
          <p:cNvSpPr txBox="1"/>
          <p:nvPr/>
        </p:nvSpPr>
        <p:spPr>
          <a:xfrm>
            <a:off x="487679" y="547016"/>
            <a:ext cx="6111375" cy="3355662"/>
          </a:xfrm>
          <a:prstGeom prst="rect">
            <a:avLst/>
          </a:prstGeom>
          <a:noFill/>
        </p:spPr>
        <p:txBody>
          <a:bodyPr wrap="square">
            <a:spAutoFit/>
          </a:bodyPr>
          <a:lstStyle/>
          <a:p>
            <a:pPr>
              <a:lnSpc>
                <a:spcPct val="107000"/>
              </a:lnSpc>
              <a:spcAft>
                <a:spcPts val="800"/>
              </a:spcAft>
            </a:pPr>
            <a:r>
              <a:rPr lang="es-ES" sz="1200" b="1" dirty="0">
                <a:effectLst/>
                <a:highlight>
                  <a:srgbClr val="808000"/>
                </a:highlight>
                <a:ea typeface="Calibri" panose="020F0502020204030204" pitchFamily="34" charset="0"/>
                <a:cs typeface="Times New Roman" panose="02020603050405020304" pitchFamily="18" charset="0"/>
              </a:rPr>
              <a:t>QUIQUE MONTOYA </a:t>
            </a:r>
            <a:r>
              <a:rPr lang="es-ES" sz="1200" b="1" dirty="0">
                <a:effectLst/>
                <a:ea typeface="Calibri" panose="020F0502020204030204" pitchFamily="34" charset="0"/>
                <a:cs typeface="Times New Roman" panose="02020603050405020304" pitchFamily="18" charset="0"/>
              </a:rPr>
              <a:t>(</a:t>
            </a:r>
            <a:r>
              <a:rPr lang="es-ES" sz="1200" b="1" dirty="0" err="1">
                <a:effectLst/>
                <a:ea typeface="Calibri" panose="020F0502020204030204" pitchFamily="34" charset="0"/>
                <a:cs typeface="Times New Roman" panose="02020603050405020304" pitchFamily="18" charset="0"/>
              </a:rPr>
              <a:t>acteur</a:t>
            </a:r>
            <a:r>
              <a:rPr lang="es-ES" sz="1200" b="1" dirty="0">
                <a:effectLst/>
                <a:ea typeface="Calibri" panose="020F0502020204030204" pitchFamily="34" charset="0"/>
                <a:cs typeface="Times New Roman" panose="02020603050405020304" pitchFamily="18" charset="0"/>
              </a:rPr>
              <a:t>/clown)</a:t>
            </a:r>
          </a:p>
          <a:p>
            <a:pPr>
              <a:lnSpc>
                <a:spcPct val="107000"/>
              </a:lnSpc>
              <a:spcAft>
                <a:spcPts val="800"/>
              </a:spcAft>
            </a:pPr>
            <a:endParaRPr lang="es-ES" sz="1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Sa carrière artistique débute en 1992. Il se forme comme clown avec de grands professionnels. Autres techniques étudiées : mime, théâtre de rue, échasses, masque neutre,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comedia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del</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arte</a:t>
            </a:r>
            <a:r>
              <a:rPr lang="fr-FR" sz="1200" dirty="0">
                <a:effectLst/>
                <a:latin typeface="Calibri" panose="020F0502020204030204" pitchFamily="34" charset="0"/>
                <a:ea typeface="Calibri" panose="020F0502020204030204" pitchFamily="34" charset="0"/>
                <a:cs typeface="Times New Roman" panose="02020603050405020304" pitchFamily="18" charset="0"/>
              </a:rPr>
              <a:t>, match d'improvisation, entre autres. Ses 30 ans de métier parlent d’eux même. Il a travaillé dans différentes compagnies : ARENAL TEATRO, TEATRO DEL TRAPO, CÍA AÉREA, COMBINATS, PUNTO CLOWN, LA REPERA TEATRE, THE GORDO'S ET LA TROUPE MALABÓ. Depuis 2006 il travaille comme clown d'intervention en milieu hospitalier pour l'ONG PAYASOSPITAL. En 2018, il crée sa propre compagnie professionnelle ; CIA. QUIQUE MONTOYA, soulignant son spectacle TORNILLO MAGIC CLOWN, TORNILLO GOLD EDITION et MANOLO PIÑO. Il a dirigé "ÒN ESTÁ MERCÈ" COMPAÑÍA BANDADA. (Prix du meilleur spectacle en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Cabañal</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Íntim</a:t>
            </a:r>
            <a:r>
              <a:rPr lang="fr-FR" sz="1200" dirty="0">
                <a:effectLst/>
                <a:latin typeface="Calibri" panose="020F0502020204030204" pitchFamily="34" charset="0"/>
                <a:ea typeface="Calibri" panose="020F0502020204030204" pitchFamily="34" charset="0"/>
                <a:cs typeface="Times New Roman" panose="02020603050405020304" pitchFamily="18" charset="0"/>
              </a:rPr>
              <a:t>), "SINDY PEPA" COMPAGNIE HANNAH ALBA, LOS OTROS CUENTOS DE QUITA Y PON". AL OTRO LADO DE LA PARCELA, "CACHIVACHES". CLOWNDESTINO TEATRO. Il a également participé à différentes émissions de télévision en tant que comique dans les programmes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demadia</a:t>
            </a:r>
            <a:r>
              <a:rPr lang="fr-FR" sz="1200" dirty="0">
                <a:effectLst/>
                <a:latin typeface="Calibri" panose="020F0502020204030204" pitchFamily="34" charset="0"/>
                <a:ea typeface="Calibri" panose="020F0502020204030204" pitchFamily="34" charset="0"/>
                <a:cs typeface="Times New Roman" panose="02020603050405020304" pitchFamily="18" charset="0"/>
              </a:rPr>
              <a:t> set.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b="1" dirty="0">
              <a:effectLst/>
              <a:ea typeface="Calibri" panose="020F0502020204030204" pitchFamily="34" charset="0"/>
              <a:cs typeface="Times New Roman" panose="02020603050405020304" pitchFamily="18" charset="0"/>
            </a:endParaRPr>
          </a:p>
        </p:txBody>
      </p:sp>
      <p:pic>
        <p:nvPicPr>
          <p:cNvPr id="7" name="Imagen 6" descr="Un bano con un inodoro blanco&#10;&#10;Descripción generada automáticamente con confianza baja">
            <a:extLst>
              <a:ext uri="{FF2B5EF4-FFF2-40B4-BE49-F238E27FC236}">
                <a16:creationId xmlns:a16="http://schemas.microsoft.com/office/drawing/2014/main" id="{C6C2DD25-53E2-8A81-BC48-541D20FFA1AB}"/>
              </a:ext>
            </a:extLst>
          </p:cNvPr>
          <p:cNvPicPr>
            <a:picLocks noChangeAspect="1"/>
          </p:cNvPicPr>
          <p:nvPr/>
        </p:nvPicPr>
        <p:blipFill rotWithShape="1">
          <a:blip r:embed="rId2">
            <a:extLst>
              <a:ext uri="{28A0092B-C50C-407E-A947-70E740481C1C}">
                <a14:useLocalDpi xmlns:a14="http://schemas.microsoft.com/office/drawing/2010/main" val="0"/>
              </a:ext>
            </a:extLst>
          </a:blip>
          <a:srcRect l="33444" t="15934" r="36444" b="37476"/>
          <a:stretch/>
        </p:blipFill>
        <p:spPr>
          <a:xfrm>
            <a:off x="5480344" y="232319"/>
            <a:ext cx="889977" cy="916250"/>
          </a:xfrm>
          <a:prstGeom prst="rect">
            <a:avLst/>
          </a:prstGeom>
        </p:spPr>
      </p:pic>
      <p:pic>
        <p:nvPicPr>
          <p:cNvPr id="4" name="Imagen 3" descr="Un hombre con una guitarra&#10;&#10;Descripción generada automáticamente con confianza baja">
            <a:extLst>
              <a:ext uri="{FF2B5EF4-FFF2-40B4-BE49-F238E27FC236}">
                <a16:creationId xmlns:a16="http://schemas.microsoft.com/office/drawing/2014/main" id="{D3FBBDD2-2878-9412-1760-8C3728FEC101}"/>
              </a:ext>
            </a:extLst>
          </p:cNvPr>
          <p:cNvPicPr>
            <a:picLocks noChangeAspect="1"/>
          </p:cNvPicPr>
          <p:nvPr/>
        </p:nvPicPr>
        <p:blipFill rotWithShape="1">
          <a:blip r:embed="rId3">
            <a:extLst>
              <a:ext uri="{28A0092B-C50C-407E-A947-70E740481C1C}">
                <a14:useLocalDpi xmlns:a14="http://schemas.microsoft.com/office/drawing/2010/main" val="0"/>
              </a:ext>
            </a:extLst>
          </a:blip>
          <a:srcRect l="34445" t="56011" r="36889" b="7590"/>
          <a:stretch/>
        </p:blipFill>
        <p:spPr>
          <a:xfrm>
            <a:off x="5650656" y="4491157"/>
            <a:ext cx="774677" cy="654572"/>
          </a:xfrm>
          <a:prstGeom prst="rect">
            <a:avLst/>
          </a:prstGeom>
        </p:spPr>
      </p:pic>
    </p:spTree>
    <p:extLst>
      <p:ext uri="{BB962C8B-B14F-4D97-AF65-F5344CB8AC3E}">
        <p14:creationId xmlns:p14="http://schemas.microsoft.com/office/powerpoint/2010/main" val="3512174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0AA00AEE-766A-E560-A469-4BA8488B6E6E}"/>
              </a:ext>
            </a:extLst>
          </p:cNvPr>
          <p:cNvSpPr txBox="1"/>
          <p:nvPr/>
        </p:nvSpPr>
        <p:spPr>
          <a:xfrm>
            <a:off x="304705" y="5056714"/>
            <a:ext cx="6111240" cy="2762808"/>
          </a:xfrm>
          <a:prstGeom prst="rect">
            <a:avLst/>
          </a:prstGeom>
          <a:noFill/>
        </p:spPr>
        <p:txBody>
          <a:bodyPr wrap="square">
            <a:spAutoFit/>
          </a:bodyPr>
          <a:lstStyle/>
          <a:p>
            <a:pPr>
              <a:lnSpc>
                <a:spcPct val="107000"/>
              </a:lnSpc>
              <a:spcAft>
                <a:spcPts val="800"/>
              </a:spcAft>
            </a:pPr>
            <a:r>
              <a:rPr lang="es-ES" sz="1200" b="1"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SONIA TABARES </a:t>
            </a:r>
            <a:r>
              <a:rPr lang="es-ES" sz="1200" b="1" dirty="0">
                <a:effectLst/>
                <a:latin typeface="Calibri" panose="020F0502020204030204" pitchFamily="34" charset="0"/>
                <a:ea typeface="Calibri" panose="020F0502020204030204" pitchFamily="34" charset="0"/>
                <a:cs typeface="Times New Roman" panose="02020603050405020304" pitchFamily="18" charset="0"/>
              </a:rPr>
              <a:t>(</a:t>
            </a:r>
            <a:r>
              <a:rPr lang="es-ES" sz="1200" b="1" dirty="0">
                <a:latin typeface="Calibri" panose="020F0502020204030204" pitchFamily="34" charset="0"/>
                <a:ea typeface="Calibri" panose="020F0502020204030204" pitchFamily="34" charset="0"/>
                <a:cs typeface="Times New Roman" panose="02020603050405020304" pitchFamily="18" charset="0"/>
              </a:rPr>
              <a:t>alto</a:t>
            </a:r>
            <a:r>
              <a:rPr lang="es-ES" sz="1200" b="1" dirty="0">
                <a:effectLst/>
                <a:latin typeface="Calibri" panose="020F0502020204030204" pitchFamily="34" charset="0"/>
                <a:ea typeface="Calibri" panose="020F0502020204030204" pitchFamily="34" charset="0"/>
                <a:cs typeface="Times New Roman" panose="02020603050405020304" pitchFamily="18" charset="0"/>
              </a:rPr>
              <a:t>)</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En 2006, elle obtient le diplôme de spécialité d'alto sous la tutelle de Francisco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Emili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Llopis</a:t>
            </a:r>
            <a:r>
              <a:rPr lang="fr-FR" sz="1200" dirty="0">
                <a:effectLst/>
                <a:latin typeface="Calibri" panose="020F0502020204030204" pitchFamily="34" charset="0"/>
                <a:ea typeface="Calibri" panose="020F0502020204030204" pitchFamily="34" charset="0"/>
                <a:cs typeface="Times New Roman" panose="02020603050405020304" pitchFamily="18" charset="0"/>
              </a:rPr>
              <a:t> i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Agustí</a:t>
            </a:r>
            <a:r>
              <a:rPr lang="fr-FR" sz="1200" dirty="0">
                <a:effectLst/>
                <a:latin typeface="Calibri" panose="020F0502020204030204" pitchFamily="34" charset="0"/>
                <a:ea typeface="Calibri" panose="020F0502020204030204" pitchFamily="34" charset="0"/>
                <a:cs typeface="Times New Roman" panose="02020603050405020304" pitchFamily="18" charset="0"/>
              </a:rPr>
              <a:t>, Professeur au Conservatoire Supérieur d'Alto de Castellón et référence dans la communauté. Sa formation de violon était en charge de plusieurs professeurs renommés. Elle a été décernée avec plusieurs prix en soliste et en musique de chambre. Membre fondateur et soliste alto de l'orchestre des jeunes de Castelló, le quatuor à cordes de Castelló,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Quinteto</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Fermata</a:t>
            </a:r>
            <a:r>
              <a:rPr lang="fr-FR" sz="1200" dirty="0">
                <a:effectLst/>
                <a:latin typeface="Calibri" panose="020F0502020204030204" pitchFamily="34" charset="0"/>
                <a:ea typeface="Calibri" panose="020F0502020204030204" pitchFamily="34" charset="0"/>
                <a:cs typeface="Times New Roman" panose="02020603050405020304" pitchFamily="18" charset="0"/>
              </a:rPr>
              <a:t>, récompensé par un premier prix international, et Enigma quatuor à cordes, ainsi que l'orchestre symphonique de Castellón, Castellón XXI sous la direction de Josep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Vicent</a:t>
            </a:r>
            <a:r>
              <a:rPr lang="fr-FR" sz="1200" dirty="0">
                <a:effectLst/>
                <a:latin typeface="Calibri" panose="020F0502020204030204" pitchFamily="34" charset="0"/>
                <a:ea typeface="Calibri" panose="020F0502020204030204" pitchFamily="34" charset="0"/>
                <a:cs typeface="Times New Roman" panose="02020603050405020304" pitchFamily="18" charset="0"/>
              </a:rPr>
              <a:t>, et l'ensemble instrumental étant soliste alto. Elle perfectionne sa formation par une maîtrise en pédagogie, études de musicologie et musicothérapie. Professeur d'alto de 1999 à nos jours.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255C2E4C-1BDD-2E15-281C-F914770C2B04}"/>
              </a:ext>
            </a:extLst>
          </p:cNvPr>
          <p:cNvSpPr txBox="1"/>
          <p:nvPr/>
        </p:nvSpPr>
        <p:spPr>
          <a:xfrm>
            <a:off x="304705" y="1199999"/>
            <a:ext cx="6119385" cy="2943242"/>
          </a:xfrm>
          <a:prstGeom prst="rect">
            <a:avLst/>
          </a:prstGeom>
          <a:noFill/>
        </p:spPr>
        <p:txBody>
          <a:bodyPr wrap="square">
            <a:spAutoFit/>
          </a:bodyPr>
          <a:lstStyle/>
          <a:p>
            <a:pPr>
              <a:lnSpc>
                <a:spcPct val="115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Diplôme Supérieur de Chant et Diplôme Supérieur de Violon au Conservatoire Supérieur de Musique de Valence. De même, elle a obtenu le « High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Certificate</a:t>
            </a:r>
            <a:r>
              <a:rPr lang="fr-FR" sz="1200" dirty="0">
                <a:effectLst/>
                <a:latin typeface="Calibri" panose="020F0502020204030204" pitchFamily="34" charset="0"/>
                <a:ea typeface="Calibri" panose="020F0502020204030204" pitchFamily="34" charset="0"/>
                <a:cs typeface="Times New Roman" panose="02020603050405020304" pitchFamily="18" charset="0"/>
              </a:rPr>
              <a:t> in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Singing</a:t>
            </a:r>
            <a:r>
              <a:rPr lang="fr-FR" sz="1200" dirty="0">
                <a:effectLst/>
                <a:latin typeface="Calibri" panose="020F0502020204030204" pitchFamily="34" charset="0"/>
                <a:ea typeface="Calibri" panose="020F0502020204030204" pitchFamily="34" charset="0"/>
                <a:cs typeface="Times New Roman" panose="02020603050405020304" pitchFamily="18" charset="0"/>
              </a:rPr>
              <a:t> Mentoring » au Vocal Center, ce qui lui permet d’être coach vocal. Elle est actuellement professeur de chant lyrique et moderne, spécialisée en théâtre musical et l'improvisation jazz, en plus d'être conférencière dans divers cours de technique vocale destinés aux fonctionnaires et enseignants. Elle suit une formation de comédienne depuis plus de dix ans et joue dans diverses pièces de théâtre et spectacles. Son expérience sur scène est variée, agissant en tant que chanteuse solo, directrice de chorale, choriste, violoniste et comédienne. Elle a également reçu une formation de clown, d'expression de corps et danse Elle est actuellement plongée dans divers projets, en tant qu'actrice chanteuse dans la comédie musicale « Main Street » de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Sagitari</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Produccions</a:t>
            </a:r>
            <a:r>
              <a:rPr lang="fr-FR" sz="1200" dirty="0">
                <a:effectLst/>
                <a:latin typeface="Calibri" panose="020F0502020204030204" pitchFamily="34" charset="0"/>
                <a:ea typeface="Calibri" panose="020F0502020204030204" pitchFamily="34" charset="0"/>
                <a:cs typeface="Times New Roman" panose="02020603050405020304" pitchFamily="18" charset="0"/>
              </a:rPr>
              <a:t>, et dans « Los Pfeiffer » de La Troupe Malabo. Elle a participé à divers enregistrements de bandes sonores.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s-ES" sz="1200" dirty="0">
              <a:effectLst/>
              <a:ea typeface="Times New Roman" panose="02020603050405020304" pitchFamily="18" charset="0"/>
              <a:cs typeface="Times New Roman" panose="02020603050405020304" pitchFamily="18" charset="0"/>
            </a:endParaRPr>
          </a:p>
        </p:txBody>
      </p:sp>
      <p:pic>
        <p:nvPicPr>
          <p:cNvPr id="4" name="Imagen 3" descr="Imagen que contiene persona, exterior, sostener, parado&#10;&#10;Descripción generada automáticamente">
            <a:extLst>
              <a:ext uri="{FF2B5EF4-FFF2-40B4-BE49-F238E27FC236}">
                <a16:creationId xmlns:a16="http://schemas.microsoft.com/office/drawing/2014/main" id="{5C745F8A-2334-FD1A-0AB6-4A333DFEE1CF}"/>
              </a:ext>
            </a:extLst>
          </p:cNvPr>
          <p:cNvPicPr>
            <a:picLocks noChangeAspect="1"/>
          </p:cNvPicPr>
          <p:nvPr/>
        </p:nvPicPr>
        <p:blipFill rotWithShape="1">
          <a:blip r:embed="rId2">
            <a:extLst>
              <a:ext uri="{28A0092B-C50C-407E-A947-70E740481C1C}">
                <a14:useLocalDpi xmlns:a14="http://schemas.microsoft.com/office/drawing/2010/main" val="0"/>
              </a:ext>
            </a:extLst>
          </a:blip>
          <a:srcRect l="19700" t="10152" r="5436" b="846"/>
          <a:stretch/>
        </p:blipFill>
        <p:spPr>
          <a:xfrm>
            <a:off x="5596327" y="215438"/>
            <a:ext cx="812785" cy="642909"/>
          </a:xfrm>
          <a:prstGeom prst="rect">
            <a:avLst/>
          </a:prstGeom>
        </p:spPr>
      </p:pic>
      <p:sp>
        <p:nvSpPr>
          <p:cNvPr id="6" name="CuadroTexto 5">
            <a:extLst>
              <a:ext uri="{FF2B5EF4-FFF2-40B4-BE49-F238E27FC236}">
                <a16:creationId xmlns:a16="http://schemas.microsoft.com/office/drawing/2014/main" id="{33668A77-E501-8045-46A3-2C66239071D0}"/>
              </a:ext>
            </a:extLst>
          </p:cNvPr>
          <p:cNvSpPr txBox="1"/>
          <p:nvPr/>
        </p:nvSpPr>
        <p:spPr>
          <a:xfrm>
            <a:off x="289728" y="463018"/>
            <a:ext cx="3433156" cy="281231"/>
          </a:xfrm>
          <a:prstGeom prst="rect">
            <a:avLst/>
          </a:prstGeom>
          <a:noFill/>
        </p:spPr>
        <p:txBody>
          <a:bodyPr wrap="square">
            <a:spAutoFit/>
          </a:bodyPr>
          <a:lstStyle/>
          <a:p>
            <a:pPr>
              <a:lnSpc>
                <a:spcPct val="107000"/>
              </a:lnSpc>
              <a:spcAft>
                <a:spcPts val="800"/>
              </a:spcAft>
            </a:pPr>
            <a:r>
              <a:rPr lang="es-ES" sz="1200" b="1"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LAURA AGÚSTI GONZÀLEZ </a:t>
            </a:r>
            <a:r>
              <a:rPr lang="es-ES" sz="1200" b="1" dirty="0">
                <a:effectLst/>
                <a:latin typeface="Calibri" panose="020F0502020204030204" pitchFamily="34" charset="0"/>
                <a:ea typeface="Calibri" panose="020F0502020204030204" pitchFamily="34" charset="0"/>
                <a:cs typeface="Times New Roman" panose="02020603050405020304" pitchFamily="18" charset="0"/>
              </a:rPr>
              <a:t>(</a:t>
            </a:r>
            <a:r>
              <a:rPr lang="es-ES" sz="1200" b="1" dirty="0" err="1">
                <a:effectLst/>
                <a:latin typeface="Calibri" panose="020F0502020204030204" pitchFamily="34" charset="0"/>
                <a:ea typeface="Calibri" panose="020F0502020204030204" pitchFamily="34" charset="0"/>
                <a:cs typeface="Times New Roman" panose="02020603050405020304" pitchFamily="18" charset="0"/>
              </a:rPr>
              <a:t>violon</a:t>
            </a:r>
            <a:r>
              <a:rPr lang="es-ES" sz="1200" b="1" dirty="0">
                <a:effectLst/>
                <a:latin typeface="Calibri" panose="020F0502020204030204" pitchFamily="34" charset="0"/>
                <a:ea typeface="Calibri" panose="020F0502020204030204" pitchFamily="34" charset="0"/>
                <a:cs typeface="Times New Roman" panose="02020603050405020304" pitchFamily="18" charset="0"/>
              </a:rPr>
              <a:t>/soprano)</a:t>
            </a:r>
          </a:p>
        </p:txBody>
      </p:sp>
      <p:pic>
        <p:nvPicPr>
          <p:cNvPr id="11" name="Imagen 10" descr="Imagen en blanco y negro de una persona&#10;&#10;Descripción generada automáticamente con confianza baja">
            <a:extLst>
              <a:ext uri="{FF2B5EF4-FFF2-40B4-BE49-F238E27FC236}">
                <a16:creationId xmlns:a16="http://schemas.microsoft.com/office/drawing/2014/main" id="{FCA3DD12-FFE0-7F82-B7DF-72655BE239CD}"/>
              </a:ext>
            </a:extLst>
          </p:cNvPr>
          <p:cNvPicPr>
            <a:picLocks noChangeAspect="1"/>
          </p:cNvPicPr>
          <p:nvPr/>
        </p:nvPicPr>
        <p:blipFill rotWithShape="1">
          <a:blip r:embed="rId3">
            <a:extLst>
              <a:ext uri="{28A0092B-C50C-407E-A947-70E740481C1C}">
                <a14:useLocalDpi xmlns:a14="http://schemas.microsoft.com/office/drawing/2010/main" val="0"/>
              </a:ext>
            </a:extLst>
          </a:blip>
          <a:srcRect l="43000" t="65365" r="36778" b="4238"/>
          <a:stretch/>
        </p:blipFill>
        <p:spPr>
          <a:xfrm>
            <a:off x="5568967" y="4484894"/>
            <a:ext cx="846978" cy="846978"/>
          </a:xfrm>
          <a:prstGeom prst="rect">
            <a:avLst/>
          </a:prstGeom>
        </p:spPr>
      </p:pic>
    </p:spTree>
    <p:extLst>
      <p:ext uri="{BB962C8B-B14F-4D97-AF65-F5344CB8AC3E}">
        <p14:creationId xmlns:p14="http://schemas.microsoft.com/office/powerpoint/2010/main" val="1989770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500E84-3227-0F95-FFA6-EFBAE4120CDD}"/>
              </a:ext>
            </a:extLst>
          </p:cNvPr>
          <p:cNvSpPr txBox="1"/>
          <p:nvPr/>
        </p:nvSpPr>
        <p:spPr>
          <a:xfrm>
            <a:off x="513080" y="1333852"/>
            <a:ext cx="5669280" cy="3600986"/>
          </a:xfrm>
          <a:prstGeom prst="rect">
            <a:avLst/>
          </a:prstGeom>
          <a:noFill/>
        </p:spPr>
        <p:txBody>
          <a:bodyPr wrap="square">
            <a:spAutoFit/>
          </a:bodyPr>
          <a:lstStyle/>
          <a:p>
            <a:pPr algn="just"/>
            <a:r>
              <a:rPr lang="fr-FR" sz="1200" dirty="0">
                <a:effectLst/>
                <a:latin typeface="Calibri" panose="020F0502020204030204" pitchFamily="34" charset="0"/>
                <a:ea typeface="Calibri" panose="020F0502020204030204" pitchFamily="34" charset="0"/>
                <a:cs typeface="Times New Roman" panose="02020603050405020304" pitchFamily="18" charset="0"/>
              </a:rPr>
              <a:t>En 2007, avec le Prix d'Honneur, fin de Licence Professionnelle.​ Plus tard aux Pays-Bas, il obtient un diplôme d'enseignement supérieur et une maîtrise en performance de violoncelle à l'Université des Arts de Rotterdam. Il a étudié le perfectionnement à l'académie des études supérieures de violoncelle Zutphen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Cello</a:t>
            </a:r>
            <a:r>
              <a:rPr lang="fr-FR" sz="1200" dirty="0">
                <a:effectLst/>
                <a:latin typeface="Calibri" panose="020F0502020204030204" pitchFamily="34" charset="0"/>
                <a:ea typeface="Calibri" panose="020F0502020204030204" pitchFamily="34" charset="0"/>
                <a:cs typeface="Times New Roman" panose="02020603050405020304" pitchFamily="18" charset="0"/>
              </a:rPr>
              <a:t> Académie. </a:t>
            </a:r>
          </a:p>
          <a:p>
            <a:pPr algn="just"/>
            <a:r>
              <a:rPr lang="fr-FR" sz="1200" dirty="0">
                <a:effectLst/>
                <a:latin typeface="Calibri" panose="020F0502020204030204" pitchFamily="34" charset="0"/>
                <a:ea typeface="Calibri" panose="020F0502020204030204" pitchFamily="34" charset="0"/>
                <a:cs typeface="Times New Roman" panose="02020603050405020304" pitchFamily="18" charset="0"/>
              </a:rPr>
              <a:t>En 2009, il reçoit une bourse de Columbia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University</a:t>
            </a:r>
            <a:r>
              <a:rPr lang="fr-FR" sz="1200" dirty="0">
                <a:effectLst/>
                <a:latin typeface="Calibri" panose="020F0502020204030204" pitchFamily="34" charset="0"/>
                <a:ea typeface="Calibri" panose="020F0502020204030204" pitchFamily="34" charset="0"/>
                <a:cs typeface="Times New Roman" panose="02020603050405020304" pitchFamily="18" charset="0"/>
              </a:rPr>
              <a:t> (NY) USA pour étudier à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Fontaineble</a:t>
            </a:r>
            <a:r>
              <a:rPr lang="fr-FR" sz="1200" dirty="0">
                <a:effectLst/>
                <a:latin typeface="Calibri" panose="020F0502020204030204" pitchFamily="34" charset="0"/>
                <a:ea typeface="Calibri" panose="020F0502020204030204" pitchFamily="34" charset="0"/>
                <a:cs typeface="Times New Roman" panose="02020603050405020304" pitchFamily="18" charset="0"/>
              </a:rPr>
              <a:t> au Conservatoire Américain (France). Master en recherche du Conservatoire Salvador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Seguí</a:t>
            </a:r>
            <a:r>
              <a:rPr lang="fr-FR" sz="1200" dirty="0">
                <a:effectLst/>
                <a:latin typeface="Calibri" panose="020F0502020204030204" pitchFamily="34" charset="0"/>
                <a:ea typeface="Calibri" panose="020F0502020204030204" pitchFamily="34" charset="0"/>
                <a:cs typeface="Times New Roman" panose="02020603050405020304" pitchFamily="18" charset="0"/>
              </a:rPr>
              <a:t> de Castellón. Membre du LSQ String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Quarttet</a:t>
            </a:r>
            <a:r>
              <a:rPr lang="fr-FR" sz="1200" dirty="0">
                <a:effectLst/>
                <a:latin typeface="Calibri" panose="020F0502020204030204" pitchFamily="34" charset="0"/>
                <a:ea typeface="Calibri" panose="020F0502020204030204" pitchFamily="34" charset="0"/>
                <a:cs typeface="Times New Roman" panose="02020603050405020304" pitchFamily="18" charset="0"/>
              </a:rPr>
              <a:t> il a remporté le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Grotekamermuziekprijs</a:t>
            </a:r>
            <a:r>
              <a:rPr lang="fr-FR" sz="1200" dirty="0">
                <a:effectLst/>
                <a:latin typeface="Calibri" panose="020F0502020204030204" pitchFamily="34" charset="0"/>
                <a:ea typeface="Calibri" panose="020F0502020204030204" pitchFamily="34" charset="0"/>
                <a:cs typeface="Times New Roman" panose="02020603050405020304" pitchFamily="18" charset="0"/>
              </a:rPr>
              <a:t> van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Nederlands</a:t>
            </a:r>
            <a:r>
              <a:rPr lang="fr-FR" sz="1200" dirty="0">
                <a:effectLst/>
                <a:latin typeface="Calibri" panose="020F0502020204030204" pitchFamily="34" charset="0"/>
                <a:ea typeface="Calibri" panose="020F0502020204030204" pitchFamily="34" charset="0"/>
                <a:cs typeface="Times New Roman" panose="02020603050405020304" pitchFamily="18" charset="0"/>
              </a:rPr>
              <a:t> (Grand Prix ​​de musique de chambre des Pays-Bas) et le prix spécial Paolo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Serrao</a:t>
            </a:r>
            <a:r>
              <a:rPr lang="fr-FR" sz="1200" dirty="0">
                <a:effectLst/>
                <a:latin typeface="Calibri" panose="020F0502020204030204" pitchFamily="34" charset="0"/>
                <a:ea typeface="Calibri" panose="020F0502020204030204" pitchFamily="34" charset="0"/>
                <a:cs typeface="Times New Roman" panose="02020603050405020304" pitchFamily="18" charset="0"/>
              </a:rPr>
              <a:t> au Concours international de musique de chambre de la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Citta</a:t>
            </a:r>
            <a:r>
              <a:rPr lang="fr-FR" sz="1200" dirty="0">
                <a:effectLst/>
                <a:latin typeface="Calibri" panose="020F0502020204030204" pitchFamily="34" charset="0"/>
                <a:ea typeface="Calibri" panose="020F0502020204030204" pitchFamily="34" charset="0"/>
                <a:cs typeface="Times New Roman" panose="02020603050405020304" pitchFamily="18" charset="0"/>
              </a:rPr>
              <a:t> di Filadelfia Italie en 2015. Violoncelliste solo de l'Orchestre de la Société Philharmonique de Valence, membre et collaborateur de nombreuses formations ; Jeune orchestre de la Generalitat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Valenciana</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Codarts</a:t>
            </a:r>
            <a:r>
              <a:rPr lang="fr-FR" sz="1200" dirty="0">
                <a:effectLst/>
                <a:latin typeface="Calibri" panose="020F0502020204030204" pitchFamily="34" charset="0"/>
                <a:ea typeface="Calibri" panose="020F0502020204030204" pitchFamily="34" charset="0"/>
                <a:cs typeface="Times New Roman" panose="02020603050405020304" pitchFamily="18" charset="0"/>
              </a:rPr>
              <a:t> Orchestre symphonique, Rotterdam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Camerata</a:t>
            </a:r>
            <a:r>
              <a:rPr lang="fr-FR" sz="1200" dirty="0">
                <a:effectLst/>
                <a:latin typeface="Calibri" panose="020F0502020204030204" pitchFamily="34" charset="0"/>
                <a:ea typeface="Calibri" panose="020F0502020204030204" pitchFamily="34" charset="0"/>
                <a:cs typeface="Times New Roman" panose="02020603050405020304" pitchFamily="18" charset="0"/>
              </a:rPr>
              <a:t>, Orchestre national néerlandais des jeunes, Orchestre de Chambre de la Communauté Valencienne, ADDA, Orchestre de la Ville de Cordoue, Royaume de Aragón entre autres. À l'âge de 18 ans, il fait ses débuts en solo au Palau de la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Música</a:t>
            </a:r>
            <a:r>
              <a:rPr lang="fr-FR" sz="1200" dirty="0">
                <a:effectLst/>
                <a:latin typeface="Calibri" panose="020F0502020204030204" pitchFamily="34" charset="0"/>
                <a:ea typeface="Calibri" panose="020F0502020204030204" pitchFamily="34" charset="0"/>
                <a:cs typeface="Times New Roman" panose="02020603050405020304" pitchFamily="18" charset="0"/>
              </a:rPr>
              <a:t> à Valence et les Pays-Bas. Il fait actuellement partie du duo de musique de chambre ZKDUO, avec lequel il a publié sa première œuvre label avec le label JSM Records et a été finaliste au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Ciutat</a:t>
            </a:r>
            <a:r>
              <a:rPr lang="fr-FR" sz="1200" dirty="0">
                <a:effectLst/>
                <a:latin typeface="Calibri" panose="020F0502020204030204" pitchFamily="34" charset="0"/>
                <a:ea typeface="Calibri" panose="020F0502020204030204" pitchFamily="34" charset="0"/>
                <a:cs typeface="Times New Roman" panose="02020603050405020304" pitchFamily="18" charset="0"/>
              </a:rPr>
              <a:t> d'</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Elx</a:t>
            </a:r>
            <a:r>
              <a:rPr lang="fr-FR" sz="1200" dirty="0">
                <a:effectLst/>
                <a:latin typeface="Calibri" panose="020F0502020204030204" pitchFamily="34" charset="0"/>
                <a:ea typeface="Calibri" panose="020F0502020204030204" pitchFamily="34" charset="0"/>
                <a:cs typeface="Times New Roman" panose="02020603050405020304" pitchFamily="18" charset="0"/>
              </a:rPr>
              <a:t> 2022.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200" dirty="0">
                <a:solidFill>
                  <a:srgbClr val="000000"/>
                </a:solidFill>
                <a:effectLst/>
                <a:ea typeface="Helvetica Neue"/>
                <a:cs typeface="Helvetica Neue"/>
              </a:rPr>
              <a:t> </a:t>
            </a:r>
            <a:endParaRPr lang="es-ES" sz="1200" dirty="0">
              <a:effectLst/>
              <a:ea typeface="Times New Roman" panose="02020603050405020304" pitchFamily="18" charset="0"/>
            </a:endParaRPr>
          </a:p>
        </p:txBody>
      </p:sp>
      <p:pic>
        <p:nvPicPr>
          <p:cNvPr id="4" name="Imagen 3" descr="Imagen en blanco y negro de un hombre con un bate en la mano&#10;&#10;Descripción generada automáticamente con confianza baja">
            <a:extLst>
              <a:ext uri="{FF2B5EF4-FFF2-40B4-BE49-F238E27FC236}">
                <a16:creationId xmlns:a16="http://schemas.microsoft.com/office/drawing/2014/main" id="{8E562630-0D48-61EF-FB79-A2E3DB149217}"/>
              </a:ext>
            </a:extLst>
          </p:cNvPr>
          <p:cNvPicPr>
            <a:picLocks noChangeAspect="1"/>
          </p:cNvPicPr>
          <p:nvPr/>
        </p:nvPicPr>
        <p:blipFill rotWithShape="1">
          <a:blip r:embed="rId2">
            <a:extLst>
              <a:ext uri="{28A0092B-C50C-407E-A947-70E740481C1C}">
                <a14:useLocalDpi xmlns:a14="http://schemas.microsoft.com/office/drawing/2010/main" val="0"/>
              </a:ext>
            </a:extLst>
          </a:blip>
          <a:srcRect l="33006" t="11846" r="25837" b="52000"/>
          <a:stretch/>
        </p:blipFill>
        <p:spPr>
          <a:xfrm>
            <a:off x="5714888" y="329824"/>
            <a:ext cx="701846" cy="926594"/>
          </a:xfrm>
          <a:prstGeom prst="rect">
            <a:avLst/>
          </a:prstGeom>
        </p:spPr>
      </p:pic>
      <p:sp>
        <p:nvSpPr>
          <p:cNvPr id="6" name="CuadroTexto 5">
            <a:extLst>
              <a:ext uri="{FF2B5EF4-FFF2-40B4-BE49-F238E27FC236}">
                <a16:creationId xmlns:a16="http://schemas.microsoft.com/office/drawing/2014/main" id="{945971E8-481B-9176-EBBB-4B6DE16D56E9}"/>
              </a:ext>
            </a:extLst>
          </p:cNvPr>
          <p:cNvSpPr txBox="1"/>
          <p:nvPr/>
        </p:nvSpPr>
        <p:spPr>
          <a:xfrm>
            <a:off x="441266" y="793121"/>
            <a:ext cx="3433156" cy="281231"/>
          </a:xfrm>
          <a:prstGeom prst="rect">
            <a:avLst/>
          </a:prstGeom>
          <a:noFill/>
        </p:spPr>
        <p:txBody>
          <a:bodyPr wrap="square">
            <a:spAutoFit/>
          </a:bodyPr>
          <a:lstStyle/>
          <a:p>
            <a:pPr>
              <a:lnSpc>
                <a:spcPct val="107000"/>
              </a:lnSpc>
              <a:spcAft>
                <a:spcPts val="800"/>
              </a:spcAft>
            </a:pPr>
            <a:r>
              <a:rPr lang="es-ES" sz="1200" b="1"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ALBERTO MUÑOZ VICENTE </a:t>
            </a:r>
            <a:r>
              <a:rPr lang="es-ES" sz="1200" b="1" dirty="0">
                <a:effectLst/>
                <a:latin typeface="Calibri" panose="020F0502020204030204" pitchFamily="34" charset="0"/>
                <a:ea typeface="Calibri" panose="020F0502020204030204" pitchFamily="34" charset="0"/>
                <a:cs typeface="Times New Roman" panose="02020603050405020304" pitchFamily="18" charset="0"/>
              </a:rPr>
              <a:t>(chelo)</a:t>
            </a:r>
          </a:p>
        </p:txBody>
      </p:sp>
    </p:spTree>
    <p:extLst>
      <p:ext uri="{BB962C8B-B14F-4D97-AF65-F5344CB8AC3E}">
        <p14:creationId xmlns:p14="http://schemas.microsoft.com/office/powerpoint/2010/main" val="292049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C6CAE3-2234-9903-F050-3BA2005F56F0}"/>
              </a:ext>
            </a:extLst>
          </p:cNvPr>
          <p:cNvSpPr txBox="1"/>
          <p:nvPr/>
        </p:nvSpPr>
        <p:spPr>
          <a:xfrm>
            <a:off x="410711" y="910528"/>
            <a:ext cx="5702300" cy="7578037"/>
          </a:xfrm>
          <a:prstGeom prst="rect">
            <a:avLst/>
          </a:prstGeom>
          <a:noFill/>
        </p:spPr>
        <p:txBody>
          <a:bodyPr wrap="square">
            <a:spAutoFit/>
          </a:bodyPr>
          <a:lstStyle/>
          <a:p>
            <a:pPr algn="just">
              <a:lnSpc>
                <a:spcPct val="107000"/>
              </a:lnSpc>
              <a:spcAft>
                <a:spcPts val="800"/>
              </a:spcAf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LA TROUPE MALABÓ</a:t>
            </a:r>
            <a:r>
              <a:rPr lang="fr-FR" sz="1400" dirty="0">
                <a:effectLst/>
                <a:latin typeface="Calibri" panose="020F0502020204030204" pitchFamily="34" charset="0"/>
                <a:ea typeface="Calibri" panose="020F0502020204030204" pitchFamily="34" charset="0"/>
                <a:cs typeface="Times New Roman" panose="02020603050405020304" pitchFamily="18" charset="0"/>
              </a:rPr>
              <a:t>, formée par Sergio Chaves et Marisa Ibáñez, est l'une des compagnies de théâtre et de cirque de la Communauté Valencienne, avec un large historique. Ses débuts remontent à 1999. A l'heure actuelle, c’est l'une des compagnies habituelles de la scène théâtrale, non seulement dans sa région mais aussi au niveau national.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La Troupe Malabó qui compte aujourd’hui 37 production à son actif est spécialisée dans le monde du clown, abordant le théâtre, le cirque, la musique live, la magie et la voix.</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Pour tous les publics, pour toucher tout le monde.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La Compagnie à des spectacles avec engagement, avec une esthétique très soignée, un langage nouveau, établissant toujours le clown comme racine de la compagnie.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Dirigée par son fondateur et directeur Sergio Chaves, avec une longue et infatigable formation en tant que clown. Beaucoup de ses professeurs sont reconnus comme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Jesús</a:t>
            </a: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Jara</a:t>
            </a: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Lluna</a:t>
            </a:r>
            <a:r>
              <a:rPr lang="fr-FR" sz="1400" dirty="0">
                <a:effectLst/>
                <a:latin typeface="Calibri" panose="020F0502020204030204" pitchFamily="34" charset="0"/>
                <a:ea typeface="Calibri" panose="020F0502020204030204" pitchFamily="34" charset="0"/>
                <a:cs typeface="Times New Roman" panose="02020603050405020304" pitchFamily="18" charset="0"/>
              </a:rPr>
              <a:t> Albert, Sergio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Claramunt</a:t>
            </a:r>
            <a:r>
              <a:rPr lang="fr-FR" sz="1400" dirty="0">
                <a:effectLst/>
                <a:latin typeface="Calibri" panose="020F0502020204030204" pitchFamily="34" charset="0"/>
                <a:ea typeface="Calibri" panose="020F0502020204030204" pitchFamily="34" charset="0"/>
                <a:cs typeface="Times New Roman" panose="02020603050405020304" pitchFamily="18" charset="0"/>
              </a:rPr>
              <a:t>, Jordi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Purtí</a:t>
            </a:r>
            <a:r>
              <a:rPr lang="fr-FR" sz="1400" dirty="0">
                <a:effectLst/>
                <a:latin typeface="Calibri" panose="020F0502020204030204" pitchFamily="34" charset="0"/>
                <a:ea typeface="Calibri" panose="020F0502020204030204" pitchFamily="34" charset="0"/>
                <a:cs typeface="Times New Roman" panose="02020603050405020304" pitchFamily="18" charset="0"/>
              </a:rPr>
              <a:t> ou Leo Bassi, entre autres. Et sa co-directrice Marisa Ibáñez, diplômée en histoire de l'art, avec une longue carrière dans le théâtre et le théâtre de rue. Depuis 2004, avec Sergio Chaves, elle partage la direction de La Troupe Malabó et sa formation de Clown. La compagnie, à son tour, s'est efforcée de mener à bien un travail pédagogique au fil des années, travaillant à la création de nouveaux publics.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La Troupe Malabó dispose actuellement d'une solide structure de professionnels, en croissance permanente. La Compagnie dirige divers festivals :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Bagatge</a:t>
            </a:r>
            <a:r>
              <a:rPr lang="fr-FR" sz="1400" dirty="0">
                <a:effectLst/>
                <a:latin typeface="Calibri" panose="020F0502020204030204" pitchFamily="34" charset="0"/>
                <a:ea typeface="Calibri" panose="020F0502020204030204" pitchFamily="34" charset="0"/>
                <a:cs typeface="Times New Roman" panose="02020603050405020304" pitchFamily="18" charset="0"/>
              </a:rPr>
              <a:t>, Festival de théâtre de rue, depuis 1999 ; Mac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Moncofa</a:t>
            </a:r>
            <a:r>
              <a:rPr lang="fr-FR" sz="1400" dirty="0">
                <a:effectLst/>
                <a:latin typeface="Calibri" panose="020F0502020204030204" pitchFamily="34" charset="0"/>
                <a:ea typeface="Calibri" panose="020F0502020204030204" pitchFamily="34" charset="0"/>
                <a:cs typeface="Times New Roman" panose="02020603050405020304" pitchFamily="18" charset="0"/>
              </a:rPr>
              <a:t>, festival de théâtre de rue depuis 2018 ;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Pernassos</a:t>
            </a:r>
            <a:r>
              <a:rPr lang="fr-FR" sz="1400" dirty="0">
                <a:effectLst/>
                <a:latin typeface="Calibri" panose="020F0502020204030204" pitchFamily="34" charset="0"/>
                <a:ea typeface="Calibri" panose="020F0502020204030204" pitchFamily="34" charset="0"/>
                <a:cs typeface="Times New Roman" panose="02020603050405020304" pitchFamily="18" charset="0"/>
              </a:rPr>
              <a:t>, festival de clowns de chambre ; Grau de Circ, Festival de Circo depuis 2020 et quelques éditions de la Mostra de Artes Escénicas de Castellón, 2020 et 2022.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400" b="0" i="0" u="none" strike="noStrike" baseline="0" dirty="0"/>
          </a:p>
          <a:p>
            <a:endParaRPr lang="es-ES" sz="1400" dirty="0"/>
          </a:p>
          <a:p>
            <a:endParaRPr lang="es-ES" sz="1400" dirty="0"/>
          </a:p>
        </p:txBody>
      </p:sp>
      <p:grpSp>
        <p:nvGrpSpPr>
          <p:cNvPr id="2" name="Grupo 1">
            <a:extLst>
              <a:ext uri="{FF2B5EF4-FFF2-40B4-BE49-F238E27FC236}">
                <a16:creationId xmlns:a16="http://schemas.microsoft.com/office/drawing/2014/main" id="{47A40DBE-F727-58C7-7472-4B3C46C0115A}"/>
              </a:ext>
            </a:extLst>
          </p:cNvPr>
          <p:cNvGrpSpPr/>
          <p:nvPr/>
        </p:nvGrpSpPr>
        <p:grpSpPr>
          <a:xfrm>
            <a:off x="909761" y="8124197"/>
            <a:ext cx="4873364" cy="1099665"/>
            <a:chOff x="564954" y="8480917"/>
            <a:chExt cx="5949310" cy="1290409"/>
          </a:xfrm>
        </p:grpSpPr>
        <p:grpSp>
          <p:nvGrpSpPr>
            <p:cNvPr id="6" name="Grupo 5">
              <a:extLst>
                <a:ext uri="{FF2B5EF4-FFF2-40B4-BE49-F238E27FC236}">
                  <a16:creationId xmlns:a16="http://schemas.microsoft.com/office/drawing/2014/main" id="{84474907-33BC-649D-1403-F4EC1A8BB1CC}"/>
                </a:ext>
              </a:extLst>
            </p:cNvPr>
            <p:cNvGrpSpPr/>
            <p:nvPr/>
          </p:nvGrpSpPr>
          <p:grpSpPr>
            <a:xfrm>
              <a:off x="809231" y="9265184"/>
              <a:ext cx="4161218" cy="506142"/>
              <a:chOff x="639009" y="4716241"/>
              <a:chExt cx="4501163" cy="514745"/>
            </a:xfrm>
          </p:grpSpPr>
          <p:pic>
            <p:nvPicPr>
              <p:cNvPr id="7" name="Imagen 6">
                <a:extLst>
                  <a:ext uri="{FF2B5EF4-FFF2-40B4-BE49-F238E27FC236}">
                    <a16:creationId xmlns:a16="http://schemas.microsoft.com/office/drawing/2014/main" id="{914CA4E8-D23A-DBA4-18A7-D3DF1797AC02}"/>
                  </a:ext>
                </a:extLst>
              </p:cNvPr>
              <p:cNvPicPr>
                <a:picLocks noChangeAspect="1"/>
              </p:cNvPicPr>
              <p:nvPr/>
            </p:nvPicPr>
            <p:blipFill rotWithShape="1">
              <a:blip r:embed="rId2"/>
              <a:srcRect l="14524" t="17302" r="13626" b="18819"/>
              <a:stretch/>
            </p:blipFill>
            <p:spPr>
              <a:xfrm>
                <a:off x="639009" y="4716241"/>
                <a:ext cx="803659" cy="498852"/>
              </a:xfrm>
              <a:prstGeom prst="rect">
                <a:avLst/>
              </a:prstGeom>
            </p:spPr>
          </p:pic>
          <p:pic>
            <p:nvPicPr>
              <p:cNvPr id="8" name="Imagen 7">
                <a:extLst>
                  <a:ext uri="{FF2B5EF4-FFF2-40B4-BE49-F238E27FC236}">
                    <a16:creationId xmlns:a16="http://schemas.microsoft.com/office/drawing/2014/main" id="{F2B9C550-5BAC-C8CA-63EF-4911991F7F01}"/>
                  </a:ext>
                </a:extLst>
              </p:cNvPr>
              <p:cNvPicPr>
                <a:picLocks noChangeAspect="1"/>
              </p:cNvPicPr>
              <p:nvPr/>
            </p:nvPicPr>
            <p:blipFill>
              <a:blip r:embed="rId3"/>
              <a:stretch>
                <a:fillRect/>
              </a:stretch>
            </p:blipFill>
            <p:spPr>
              <a:xfrm>
                <a:off x="1648332" y="4716241"/>
                <a:ext cx="3491840" cy="514745"/>
              </a:xfrm>
              <a:prstGeom prst="rect">
                <a:avLst/>
              </a:prstGeom>
            </p:spPr>
          </p:pic>
        </p:grpSp>
        <p:grpSp>
          <p:nvGrpSpPr>
            <p:cNvPr id="9" name="Grupo 8">
              <a:extLst>
                <a:ext uri="{FF2B5EF4-FFF2-40B4-BE49-F238E27FC236}">
                  <a16:creationId xmlns:a16="http://schemas.microsoft.com/office/drawing/2014/main" id="{21CADCAF-52AC-90CF-6196-FFB0291D975B}"/>
                </a:ext>
              </a:extLst>
            </p:cNvPr>
            <p:cNvGrpSpPr/>
            <p:nvPr/>
          </p:nvGrpSpPr>
          <p:grpSpPr>
            <a:xfrm>
              <a:off x="564954" y="8480917"/>
              <a:ext cx="5949310" cy="764756"/>
              <a:chOff x="527360" y="3024606"/>
              <a:chExt cx="10565415" cy="1469183"/>
            </a:xfrm>
          </p:grpSpPr>
          <p:pic>
            <p:nvPicPr>
              <p:cNvPr id="10" name="Imagen 9">
                <a:extLst>
                  <a:ext uri="{FF2B5EF4-FFF2-40B4-BE49-F238E27FC236}">
                    <a16:creationId xmlns:a16="http://schemas.microsoft.com/office/drawing/2014/main" id="{4789E2AE-1C31-944D-1792-FB3275F38D9E}"/>
                  </a:ext>
                </a:extLst>
              </p:cNvPr>
              <p:cNvPicPr>
                <a:picLocks noChangeAspect="1"/>
              </p:cNvPicPr>
              <p:nvPr/>
            </p:nvPicPr>
            <p:blipFill>
              <a:blip r:embed="rId4"/>
              <a:stretch>
                <a:fillRect/>
              </a:stretch>
            </p:blipFill>
            <p:spPr>
              <a:xfrm>
                <a:off x="9624584" y="3044916"/>
                <a:ext cx="1468191" cy="1448873"/>
              </a:xfrm>
              <a:prstGeom prst="rect">
                <a:avLst/>
              </a:prstGeom>
            </p:spPr>
          </p:pic>
          <p:pic>
            <p:nvPicPr>
              <p:cNvPr id="11" name="Imagen 10">
                <a:extLst>
                  <a:ext uri="{FF2B5EF4-FFF2-40B4-BE49-F238E27FC236}">
                    <a16:creationId xmlns:a16="http://schemas.microsoft.com/office/drawing/2014/main" id="{05CE0B6E-7DC3-A50E-3D95-AFF2655E18A6}"/>
                  </a:ext>
                </a:extLst>
              </p:cNvPr>
              <p:cNvPicPr>
                <a:picLocks noChangeAspect="1"/>
              </p:cNvPicPr>
              <p:nvPr/>
            </p:nvPicPr>
            <p:blipFill>
              <a:blip r:embed="rId5"/>
              <a:stretch>
                <a:fillRect/>
              </a:stretch>
            </p:blipFill>
            <p:spPr>
              <a:xfrm>
                <a:off x="527360" y="3217267"/>
                <a:ext cx="2096629" cy="746677"/>
              </a:xfrm>
              <a:prstGeom prst="rect">
                <a:avLst/>
              </a:prstGeom>
            </p:spPr>
          </p:pic>
          <p:pic>
            <p:nvPicPr>
              <p:cNvPr id="12" name="Imagen 11">
                <a:extLst>
                  <a:ext uri="{FF2B5EF4-FFF2-40B4-BE49-F238E27FC236}">
                    <a16:creationId xmlns:a16="http://schemas.microsoft.com/office/drawing/2014/main" id="{E5E8D365-2ED8-113A-3606-F0AAB2BBC08E}"/>
                  </a:ext>
                </a:extLst>
              </p:cNvPr>
              <p:cNvPicPr>
                <a:picLocks noChangeAspect="1"/>
              </p:cNvPicPr>
              <p:nvPr/>
            </p:nvPicPr>
            <p:blipFill>
              <a:blip r:embed="rId6"/>
              <a:stretch>
                <a:fillRect/>
              </a:stretch>
            </p:blipFill>
            <p:spPr>
              <a:xfrm>
                <a:off x="5172699" y="3164832"/>
                <a:ext cx="1596980" cy="920839"/>
              </a:xfrm>
              <a:prstGeom prst="rect">
                <a:avLst/>
              </a:prstGeom>
            </p:spPr>
          </p:pic>
          <p:pic>
            <p:nvPicPr>
              <p:cNvPr id="13" name="Imagen 12">
                <a:extLst>
                  <a:ext uri="{FF2B5EF4-FFF2-40B4-BE49-F238E27FC236}">
                    <a16:creationId xmlns:a16="http://schemas.microsoft.com/office/drawing/2014/main" id="{A0219F12-5448-9272-3671-455AEFF3BA36}"/>
                  </a:ext>
                </a:extLst>
              </p:cNvPr>
              <p:cNvPicPr>
                <a:picLocks noChangeAspect="1"/>
              </p:cNvPicPr>
              <p:nvPr/>
            </p:nvPicPr>
            <p:blipFill>
              <a:blip r:embed="rId7"/>
              <a:stretch>
                <a:fillRect/>
              </a:stretch>
            </p:blipFill>
            <p:spPr>
              <a:xfrm>
                <a:off x="3064601" y="3024606"/>
                <a:ext cx="1313645" cy="1294327"/>
              </a:xfrm>
              <a:prstGeom prst="rect">
                <a:avLst/>
              </a:prstGeom>
            </p:spPr>
          </p:pic>
          <p:pic>
            <p:nvPicPr>
              <p:cNvPr id="14" name="Imagen 13">
                <a:extLst>
                  <a:ext uri="{FF2B5EF4-FFF2-40B4-BE49-F238E27FC236}">
                    <a16:creationId xmlns:a16="http://schemas.microsoft.com/office/drawing/2014/main" id="{8D24B7A8-5163-277E-D96B-07EC9EECE6F8}"/>
                  </a:ext>
                </a:extLst>
              </p:cNvPr>
              <p:cNvPicPr>
                <a:picLocks noChangeAspect="1"/>
              </p:cNvPicPr>
              <p:nvPr/>
            </p:nvPicPr>
            <p:blipFill>
              <a:blip r:embed="rId8"/>
              <a:stretch>
                <a:fillRect/>
              </a:stretch>
            </p:blipFill>
            <p:spPr>
              <a:xfrm>
                <a:off x="7553530" y="3024606"/>
                <a:ext cx="1442434" cy="1056068"/>
              </a:xfrm>
              <a:prstGeom prst="rect">
                <a:avLst/>
              </a:prstGeom>
            </p:spPr>
          </p:pic>
        </p:grpSp>
      </p:grpSp>
      <p:sp>
        <p:nvSpPr>
          <p:cNvPr id="15" name="CuadroTexto 14">
            <a:extLst>
              <a:ext uri="{FF2B5EF4-FFF2-40B4-BE49-F238E27FC236}">
                <a16:creationId xmlns:a16="http://schemas.microsoft.com/office/drawing/2014/main" id="{095168E0-2DDC-F050-BCC4-55D880A0807C}"/>
              </a:ext>
            </a:extLst>
          </p:cNvPr>
          <p:cNvSpPr txBox="1"/>
          <p:nvPr/>
        </p:nvSpPr>
        <p:spPr>
          <a:xfrm>
            <a:off x="410711" y="355362"/>
            <a:ext cx="3433156" cy="645754"/>
          </a:xfrm>
          <a:prstGeom prst="rect">
            <a:avLst/>
          </a:prstGeom>
          <a:noFill/>
        </p:spPr>
        <p:txBody>
          <a:bodyPr wrap="square">
            <a:spAutoFit/>
          </a:bodyPr>
          <a:lstStyle/>
          <a:p>
            <a:pPr>
              <a:lnSpc>
                <a:spcPct val="107000"/>
              </a:lnSpc>
              <a:spcAft>
                <a:spcPts val="800"/>
              </a:spcAft>
            </a:pPr>
            <a:r>
              <a:rPr lang="fr-FR" sz="1400" b="1"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LA COMPAGNIE</a:t>
            </a:r>
            <a:endParaRPr lang="es-ES" sz="1400" dirty="0">
              <a:effectLst/>
              <a:highlight>
                <a:srgbClr val="8080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97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A2BCA93-4304-46C6-8FA1-4A65712EBCED}"/>
              </a:ext>
            </a:extLst>
          </p:cNvPr>
          <p:cNvSpPr txBox="1"/>
          <p:nvPr/>
        </p:nvSpPr>
        <p:spPr>
          <a:xfrm>
            <a:off x="140622" y="60750"/>
            <a:ext cx="3530807" cy="2308324"/>
          </a:xfrm>
          <a:prstGeom prst="rect">
            <a:avLst/>
          </a:prstGeom>
          <a:noFill/>
        </p:spPr>
        <p:txBody>
          <a:bodyPr wrap="square" rtlCol="0">
            <a:spAutoFit/>
          </a:bodyPr>
          <a:lstStyle/>
          <a:p>
            <a:r>
              <a:rPr lang="fr-FR" sz="900" b="1" dirty="0">
                <a:solidFill>
                  <a:srgbClr val="C00000"/>
                </a:solidFill>
                <a:effectLst/>
                <a:ea typeface="Calibri" panose="020F0502020204030204" pitchFamily="34" charset="0"/>
                <a:cs typeface="Times New Roman" panose="02020603050405020304" pitchFamily="18" charset="0"/>
              </a:rPr>
              <a:t>PROJETS PHARE</a:t>
            </a:r>
            <a:endParaRPr lang="es-ES" sz="900" b="1" dirty="0">
              <a:solidFill>
                <a:srgbClr val="C00000"/>
              </a:solidFill>
            </a:endParaRPr>
          </a:p>
          <a:p>
            <a:endParaRPr lang="es-ES" sz="900" dirty="0"/>
          </a:p>
          <a:p>
            <a:r>
              <a:rPr lang="es-ES" sz="900" b="1" dirty="0"/>
              <a:t>-2021 ELS BOJOS 20 (LE FOU 20)</a:t>
            </a:r>
          </a:p>
          <a:p>
            <a:r>
              <a:rPr lang="fr-FR" sz="900" b="1" dirty="0">
                <a:effectLst/>
                <a:latin typeface="Calibri" panose="020F0502020204030204" pitchFamily="34" charset="0"/>
                <a:ea typeface="Calibri" panose="020F0502020204030204" pitchFamily="34" charset="0"/>
                <a:cs typeface="Times New Roman" panose="02020603050405020304" pitchFamily="18" charset="0"/>
              </a:rPr>
              <a:t>OUVERTURE DU FESTIVAL SAGUNT A SCENE</a:t>
            </a:r>
            <a:endParaRPr lang="es-ES" sz="900" dirty="0">
              <a:latin typeface="Calibri" panose="020F0502020204030204" pitchFamily="34" charset="0"/>
              <a:ea typeface="Calibri" panose="020F0502020204030204" pitchFamily="34" charset="0"/>
              <a:cs typeface="Times New Roman" panose="02020603050405020304" pitchFamily="18" charset="0"/>
            </a:endParaRPr>
          </a:p>
          <a:p>
            <a:endParaRPr lang="es-ES" sz="900" b="1" dirty="0"/>
          </a:p>
          <a:p>
            <a:r>
              <a:rPr lang="fr-FR" sz="900" dirty="0">
                <a:effectLst/>
                <a:latin typeface="Calibri" panose="020F0502020204030204" pitchFamily="34" charset="0"/>
                <a:ea typeface="Calibri" panose="020F0502020204030204" pitchFamily="34" charset="0"/>
                <a:cs typeface="Times New Roman" panose="02020603050405020304" pitchFamily="18" charset="0"/>
              </a:rPr>
              <a:t>Après la crise de la 1ère guerre mondiale et la grande pandémie de la grippe espagnole, 1920 est une époque de folie et de plaisir, d'avancées sociales, économiques, culturelles, technologiques ; et la libération des femmes. Le présent ; 2020, une grande crise due à la pandémie de Coronavirus, à tous les niveaux, laissant la société dans un grand pessimisme et un grand désespoir. Comment se sera à partir de là ? Le message du spectacle est clair et direct, que la culture soit une explosion de vie. "La roue est le symbole de la vie, nous croyons que nous avançons quand nous bougeons, et quand la roue fait le tour complet, nous nous retrouvons au même endroit. BLASCO IBAÑEZ</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900" b="1" dirty="0"/>
          </a:p>
        </p:txBody>
      </p:sp>
      <p:pic>
        <p:nvPicPr>
          <p:cNvPr id="9" name="Imagen 8">
            <a:extLst>
              <a:ext uri="{FF2B5EF4-FFF2-40B4-BE49-F238E27FC236}">
                <a16:creationId xmlns:a16="http://schemas.microsoft.com/office/drawing/2014/main" id="{044A24E4-8502-47EE-AD2E-752A6D6B53D8}"/>
              </a:ext>
            </a:extLst>
          </p:cNvPr>
          <p:cNvPicPr>
            <a:picLocks noChangeAspect="1"/>
          </p:cNvPicPr>
          <p:nvPr/>
        </p:nvPicPr>
        <p:blipFill rotWithShape="1">
          <a:blip r:embed="rId2">
            <a:extLst>
              <a:ext uri="{28A0092B-C50C-407E-A947-70E740481C1C}">
                <a14:useLocalDpi xmlns:a14="http://schemas.microsoft.com/office/drawing/2010/main" val="0"/>
              </a:ext>
            </a:extLst>
          </a:blip>
          <a:srcRect t="7400" r="9091" b="15991"/>
          <a:stretch/>
        </p:blipFill>
        <p:spPr>
          <a:xfrm>
            <a:off x="3913431" y="2335423"/>
            <a:ext cx="2496526" cy="1404295"/>
          </a:xfrm>
          <a:prstGeom prst="rect">
            <a:avLst/>
          </a:prstGeom>
        </p:spPr>
      </p:pic>
      <p:sp>
        <p:nvSpPr>
          <p:cNvPr id="12" name="CuadroTexto 11">
            <a:extLst>
              <a:ext uri="{FF2B5EF4-FFF2-40B4-BE49-F238E27FC236}">
                <a16:creationId xmlns:a16="http://schemas.microsoft.com/office/drawing/2014/main" id="{412E8ABC-E921-4636-A94A-82E7ABA1E5D3}"/>
              </a:ext>
            </a:extLst>
          </p:cNvPr>
          <p:cNvSpPr txBox="1"/>
          <p:nvPr/>
        </p:nvSpPr>
        <p:spPr>
          <a:xfrm>
            <a:off x="140622" y="4252746"/>
            <a:ext cx="3130090" cy="276999"/>
          </a:xfrm>
          <a:prstGeom prst="rect">
            <a:avLst/>
          </a:prstGeom>
          <a:noFill/>
        </p:spPr>
        <p:txBody>
          <a:bodyPr wrap="square" rtlCol="0">
            <a:spAutoFit/>
          </a:bodyPr>
          <a:lstStyle/>
          <a:p>
            <a:r>
              <a:rPr lang="es-ES" sz="1200" b="1" dirty="0"/>
              <a:t>-2019 SOPHIE</a:t>
            </a:r>
          </a:p>
        </p:txBody>
      </p:sp>
      <p:pic>
        <p:nvPicPr>
          <p:cNvPr id="13" name="Imagen 12">
            <a:extLst>
              <a:ext uri="{FF2B5EF4-FFF2-40B4-BE49-F238E27FC236}">
                <a16:creationId xmlns:a16="http://schemas.microsoft.com/office/drawing/2014/main" id="{DB664494-47D9-4527-A66D-FB30FC484856}"/>
              </a:ext>
            </a:extLst>
          </p:cNvPr>
          <p:cNvPicPr>
            <a:picLocks noChangeAspect="1"/>
          </p:cNvPicPr>
          <p:nvPr/>
        </p:nvPicPr>
        <p:blipFill>
          <a:blip r:embed="rId3"/>
          <a:stretch>
            <a:fillRect/>
          </a:stretch>
        </p:blipFill>
        <p:spPr>
          <a:xfrm>
            <a:off x="3916907" y="4166994"/>
            <a:ext cx="2493050" cy="1358622"/>
          </a:xfrm>
          <a:prstGeom prst="rect">
            <a:avLst/>
          </a:prstGeom>
        </p:spPr>
      </p:pic>
      <p:sp>
        <p:nvSpPr>
          <p:cNvPr id="14" name="CuadroTexto 13">
            <a:extLst>
              <a:ext uri="{FF2B5EF4-FFF2-40B4-BE49-F238E27FC236}">
                <a16:creationId xmlns:a16="http://schemas.microsoft.com/office/drawing/2014/main" id="{A341BF5F-BF54-4260-9AF6-325834946101}"/>
              </a:ext>
            </a:extLst>
          </p:cNvPr>
          <p:cNvSpPr txBox="1"/>
          <p:nvPr/>
        </p:nvSpPr>
        <p:spPr>
          <a:xfrm>
            <a:off x="140622" y="5762412"/>
            <a:ext cx="1590115" cy="276999"/>
          </a:xfrm>
          <a:prstGeom prst="rect">
            <a:avLst/>
          </a:prstGeom>
          <a:noFill/>
        </p:spPr>
        <p:txBody>
          <a:bodyPr wrap="none" rtlCol="0">
            <a:spAutoFit/>
          </a:bodyPr>
          <a:lstStyle/>
          <a:p>
            <a:r>
              <a:rPr lang="es-ES" sz="1200" b="1" dirty="0"/>
              <a:t>-2017 SONATE CIRCUS</a:t>
            </a:r>
          </a:p>
        </p:txBody>
      </p:sp>
      <p:pic>
        <p:nvPicPr>
          <p:cNvPr id="15" name="Imagen 14">
            <a:extLst>
              <a:ext uri="{FF2B5EF4-FFF2-40B4-BE49-F238E27FC236}">
                <a16:creationId xmlns:a16="http://schemas.microsoft.com/office/drawing/2014/main" id="{BE5258D7-6CBE-40B1-9084-D72222593792}"/>
              </a:ext>
            </a:extLst>
          </p:cNvPr>
          <p:cNvPicPr>
            <a:picLocks noChangeAspect="1"/>
          </p:cNvPicPr>
          <p:nvPr/>
        </p:nvPicPr>
        <p:blipFill>
          <a:blip r:embed="rId4"/>
          <a:stretch>
            <a:fillRect/>
          </a:stretch>
        </p:blipFill>
        <p:spPr>
          <a:xfrm>
            <a:off x="3916128" y="5905509"/>
            <a:ext cx="2493050" cy="1665067"/>
          </a:xfrm>
          <a:prstGeom prst="rect">
            <a:avLst/>
          </a:prstGeom>
        </p:spPr>
      </p:pic>
      <p:pic>
        <p:nvPicPr>
          <p:cNvPr id="16" name="Imagen 15">
            <a:extLst>
              <a:ext uri="{FF2B5EF4-FFF2-40B4-BE49-F238E27FC236}">
                <a16:creationId xmlns:a16="http://schemas.microsoft.com/office/drawing/2014/main" id="{C2139E13-D5A1-4D6B-B8F8-44E6E86192F9}"/>
              </a:ext>
            </a:extLst>
          </p:cNvPr>
          <p:cNvPicPr>
            <a:picLocks noChangeAspect="1"/>
          </p:cNvPicPr>
          <p:nvPr/>
        </p:nvPicPr>
        <p:blipFill>
          <a:blip r:embed="rId5"/>
          <a:stretch>
            <a:fillRect/>
          </a:stretch>
        </p:blipFill>
        <p:spPr>
          <a:xfrm>
            <a:off x="3913432" y="7927822"/>
            <a:ext cx="2493050" cy="1663357"/>
          </a:xfrm>
          <a:prstGeom prst="rect">
            <a:avLst/>
          </a:prstGeom>
        </p:spPr>
      </p:pic>
      <p:pic>
        <p:nvPicPr>
          <p:cNvPr id="4" name="Imagen 3" descr="Pantalla de video juego&#10;&#10;Descripción generada automáticamente con confianza media">
            <a:extLst>
              <a:ext uri="{FF2B5EF4-FFF2-40B4-BE49-F238E27FC236}">
                <a16:creationId xmlns:a16="http://schemas.microsoft.com/office/drawing/2014/main" id="{46396385-B71E-581E-B0E9-A5848CDC1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3432" y="372379"/>
            <a:ext cx="2493050" cy="1657878"/>
          </a:xfrm>
          <a:prstGeom prst="rect">
            <a:avLst/>
          </a:prstGeom>
        </p:spPr>
      </p:pic>
      <p:sp>
        <p:nvSpPr>
          <p:cNvPr id="8" name="CuadroTexto 7">
            <a:extLst>
              <a:ext uri="{FF2B5EF4-FFF2-40B4-BE49-F238E27FC236}">
                <a16:creationId xmlns:a16="http://schemas.microsoft.com/office/drawing/2014/main" id="{5E3A5810-1AF9-5407-A113-58A16851D95F}"/>
              </a:ext>
            </a:extLst>
          </p:cNvPr>
          <p:cNvSpPr txBox="1"/>
          <p:nvPr/>
        </p:nvSpPr>
        <p:spPr>
          <a:xfrm>
            <a:off x="132081" y="2560458"/>
            <a:ext cx="3429000" cy="1615827"/>
          </a:xfrm>
          <a:prstGeom prst="rect">
            <a:avLst/>
          </a:prstGeom>
          <a:noFill/>
        </p:spPr>
        <p:txBody>
          <a:bodyPr wrap="square">
            <a:spAutoFit/>
          </a:bodyPr>
          <a:lstStyle/>
          <a:p>
            <a:r>
              <a:rPr lang="fr-FR" sz="900" dirty="0">
                <a:effectLst/>
                <a:latin typeface="Calibri" panose="020F0502020204030204" pitchFamily="34" charset="0"/>
                <a:ea typeface="Calibri" panose="020F0502020204030204" pitchFamily="34" charset="0"/>
                <a:cs typeface="Times New Roman" panose="02020603050405020304" pitchFamily="18" charset="0"/>
              </a:rPr>
              <a:t>Karpaty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Cirqué</a:t>
            </a:r>
            <a:r>
              <a:rPr lang="fr-FR" sz="900" dirty="0">
                <a:effectLst/>
                <a:latin typeface="Calibri" panose="020F0502020204030204" pitchFamily="34" charset="0"/>
                <a:ea typeface="Calibri" panose="020F0502020204030204" pitchFamily="34" charset="0"/>
                <a:cs typeface="Times New Roman" panose="02020603050405020304" pitchFamily="18" charset="0"/>
              </a:rPr>
              <a:t>, un cirque russe ancien, traditionnel et prestigieux. Après des années de succès, tout éclate : guerres, épidémies, famine, manque d'amour, trahisons et ambitions, laissant le cirque en déclin absolu. Un jour soudain après si longtemps, ils se retrouvent devant un public qui attendait leur prestation. Joie et tristesse à la fois, quelle merveille ! Karpaty, une fois de plus, est né.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Seront-ils</a:t>
            </a:r>
            <a:r>
              <a:rPr lang="fr-FR" sz="900" dirty="0">
                <a:effectLst/>
                <a:latin typeface="Calibri" panose="020F0502020204030204" pitchFamily="34" charset="0"/>
                <a:ea typeface="Calibri" panose="020F0502020204030204" pitchFamily="34" charset="0"/>
                <a:cs typeface="Times New Roman" panose="02020603050405020304" pitchFamily="18" charset="0"/>
              </a:rPr>
              <a:t> capables de se rappeler à quoi ressemblait le spectacle? De se rappeler comment tout se passait ? de ses disciplines ? Comment fonctionnait le cirque ? Un spectacle unique, apparemment improvisé et aux accents décadents. Quelques personnages fous d'amour, de cirque et de vie</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id="{401D3B91-B748-B161-99FF-145BE05102DF}"/>
              </a:ext>
            </a:extLst>
          </p:cNvPr>
          <p:cNvSpPr txBox="1"/>
          <p:nvPr/>
        </p:nvSpPr>
        <p:spPr>
          <a:xfrm>
            <a:off x="132081" y="4464514"/>
            <a:ext cx="3635693" cy="1200329"/>
          </a:xfrm>
          <a:prstGeom prst="rect">
            <a:avLst/>
          </a:prstGeom>
          <a:noFill/>
        </p:spPr>
        <p:txBody>
          <a:bodyPr wrap="square">
            <a:spAutoFit/>
          </a:bodyPr>
          <a:lstStyle/>
          <a:p>
            <a:r>
              <a:rPr lang="fr-FR" sz="900" dirty="0">
                <a:effectLst/>
                <a:latin typeface="Calibri" panose="020F0502020204030204" pitchFamily="34" charset="0"/>
                <a:ea typeface="Calibri" panose="020F0502020204030204" pitchFamily="34" charset="0"/>
                <a:cs typeface="Times New Roman" panose="02020603050405020304" pitchFamily="18" charset="0"/>
              </a:rPr>
              <a:t>Spectacle de cirque lyrique féminin tout public. La voix, l'humour, la musique, le clown et la poésie s'entremêlent dans ce bel écheveau chargé de beauté et de métaphore. L'œuvre nous raconte, à travers trois femmes, différentes situations de l'univers féminin : la travail, la revendication, l’amusement, la fraternité et la répression ; concluant avec un chant à la LIBERTÉ. Elles sont Sophie. Sophie sont toutes les femmes. Elles tournent et démêlent leur destin. Présenté à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Fetén</a:t>
            </a:r>
            <a:r>
              <a:rPr lang="fr-FR" sz="900" dirty="0">
                <a:effectLst/>
                <a:latin typeface="Calibri" panose="020F0502020204030204" pitchFamily="34" charset="0"/>
                <a:ea typeface="Calibri" panose="020F0502020204030204" pitchFamily="34" charset="0"/>
                <a:cs typeface="Times New Roman" panose="02020603050405020304" pitchFamily="18" charset="0"/>
              </a:rPr>
              <a:t> 2020.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900" dirty="0"/>
          </a:p>
        </p:txBody>
      </p:sp>
      <p:sp>
        <p:nvSpPr>
          <p:cNvPr id="20" name="CuadroTexto 19">
            <a:extLst>
              <a:ext uri="{FF2B5EF4-FFF2-40B4-BE49-F238E27FC236}">
                <a16:creationId xmlns:a16="http://schemas.microsoft.com/office/drawing/2014/main" id="{8A0E9FDD-2FEB-411E-11AC-13044EA127A6}"/>
              </a:ext>
            </a:extLst>
          </p:cNvPr>
          <p:cNvSpPr txBox="1"/>
          <p:nvPr/>
        </p:nvSpPr>
        <p:spPr>
          <a:xfrm>
            <a:off x="140622" y="5966516"/>
            <a:ext cx="3472901" cy="1670201"/>
          </a:xfrm>
          <a:prstGeom prst="rect">
            <a:avLst/>
          </a:prstGeom>
          <a:noFill/>
        </p:spPr>
        <p:txBody>
          <a:bodyPr wrap="square">
            <a:spAutoFit/>
          </a:bodyPr>
          <a:lstStyle/>
          <a:p>
            <a:pPr algn="just">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LA BEAUTÉ et LA MALADRESSE, couple étrange et attachant. Un mélange d'humour, d'amour et d'émotion. SONATA CIRCUS est un spectacle complet. Opéra, chant et instruments de musique étranges liée au Clown, au Cirque, ses techniques et ses variétés. SONATA CIRCUS nous montre que les rêves peuvent se réaliser sans jamais oublier que, pour les atteindre, il faut travailler dur, se battre, se sacrifier, tomber, se relever et continuer à marcher sur ce chemin passionnant, qui ne peut que nous mener au bonheur.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Parce que notre passion c'est la Vie, et la partagée, c’est toujours mieux. Un spectacle pour tous, tout simplement...</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A4E3DF09-B166-856F-1D8B-63FFF16AEF69}"/>
              </a:ext>
            </a:extLst>
          </p:cNvPr>
          <p:cNvSpPr txBox="1"/>
          <p:nvPr/>
        </p:nvSpPr>
        <p:spPr>
          <a:xfrm>
            <a:off x="107573" y="7931209"/>
            <a:ext cx="3419749" cy="1892826"/>
          </a:xfrm>
          <a:prstGeom prst="rect">
            <a:avLst/>
          </a:prstGeom>
          <a:noFill/>
        </p:spPr>
        <p:txBody>
          <a:bodyPr wrap="square">
            <a:spAutoFit/>
          </a:bodyPr>
          <a:lstStyle/>
          <a:p>
            <a:r>
              <a:rPr lang="fr-FR" sz="900" dirty="0">
                <a:effectLst/>
                <a:latin typeface="Calibri" panose="020F0502020204030204" pitchFamily="34" charset="0"/>
                <a:ea typeface="Calibri" panose="020F0502020204030204" pitchFamily="34" charset="0"/>
                <a:cs typeface="Times New Roman" panose="02020603050405020304" pitchFamily="18" charset="0"/>
              </a:rPr>
              <a:t>Deux garçons de cirque surréalistes et fous, qui rêvent de devenir un jour de réels artistes, se voient évincés du cirque italien pour lequel ils travaillent. Seuls devant la vie, ils décident de s'enfuir et de se rendre, mais... et si c'était eux qui décidaient de prendre le relais ? Le rôle principal? Grâce au public, ils poursuivent leur rêve, car les rêves ne doivent être abandonnés. Ici un nouveau cirque est né, le spectacle doit continuer. La possibilité de réaliser un rêve est ce qui rend la vie intéressante. Réalisé par Jess martins. Grande collaboration de Jordi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Purtí</a:t>
            </a:r>
            <a:r>
              <a:rPr lang="fr-FR" sz="900" dirty="0">
                <a:effectLst/>
                <a:latin typeface="Calibri" panose="020F0502020204030204" pitchFamily="34" charset="0"/>
                <a:ea typeface="Calibri" panose="020F0502020204030204" pitchFamily="34" charset="0"/>
                <a:cs typeface="Times New Roman" panose="02020603050405020304" pitchFamily="18" charset="0"/>
              </a:rPr>
              <a:t>, avec qui la compagnie réalise des visions externes de ses spectacles. Présence exceptionnelle au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Temudas</a:t>
            </a:r>
            <a:r>
              <a:rPr lang="fr-FR" sz="900" dirty="0">
                <a:effectLst/>
                <a:latin typeface="Calibri" panose="020F0502020204030204" pitchFamily="34" charset="0"/>
                <a:ea typeface="Calibri" panose="020F0502020204030204" pitchFamily="34" charset="0"/>
                <a:cs typeface="Times New Roman" panose="02020603050405020304" pitchFamily="18" charset="0"/>
              </a:rPr>
              <a:t> Festival à Gran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Canaria</a:t>
            </a:r>
            <a:r>
              <a:rPr lang="fr-FR" sz="900" dirty="0">
                <a:effectLst/>
                <a:latin typeface="Calibri" panose="020F0502020204030204" pitchFamily="34" charset="0"/>
                <a:ea typeface="Calibri" panose="020F0502020204030204" pitchFamily="34" charset="0"/>
                <a:cs typeface="Times New Roman" panose="02020603050405020304" pitchFamily="18" charset="0"/>
              </a:rPr>
              <a:t>, et en 2021 au Festival français Au Bonheur des Mômes, Le Grand Bornand.</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900" dirty="0"/>
          </a:p>
        </p:txBody>
      </p:sp>
      <p:sp>
        <p:nvSpPr>
          <p:cNvPr id="23" name="CuadroTexto 22">
            <a:extLst>
              <a:ext uri="{FF2B5EF4-FFF2-40B4-BE49-F238E27FC236}">
                <a16:creationId xmlns:a16="http://schemas.microsoft.com/office/drawing/2014/main" id="{839FE941-5D8C-C376-A9BD-5712C98EC93B}"/>
              </a:ext>
            </a:extLst>
          </p:cNvPr>
          <p:cNvSpPr txBox="1"/>
          <p:nvPr/>
        </p:nvSpPr>
        <p:spPr>
          <a:xfrm>
            <a:off x="107573" y="7701421"/>
            <a:ext cx="1245854" cy="276999"/>
          </a:xfrm>
          <a:prstGeom prst="rect">
            <a:avLst/>
          </a:prstGeom>
          <a:noFill/>
        </p:spPr>
        <p:txBody>
          <a:bodyPr wrap="none" rtlCol="0">
            <a:spAutoFit/>
          </a:bodyPr>
          <a:lstStyle/>
          <a:p>
            <a:r>
              <a:rPr lang="es-ES" sz="1200" b="1" dirty="0"/>
              <a:t>-2016 ONÍRICUS </a:t>
            </a:r>
          </a:p>
        </p:txBody>
      </p:sp>
      <p:sp>
        <p:nvSpPr>
          <p:cNvPr id="24" name="CuadroTexto 23">
            <a:extLst>
              <a:ext uri="{FF2B5EF4-FFF2-40B4-BE49-F238E27FC236}">
                <a16:creationId xmlns:a16="http://schemas.microsoft.com/office/drawing/2014/main" id="{9333CDD7-2DDE-E447-B7FE-9CEE3103DC1F}"/>
              </a:ext>
            </a:extLst>
          </p:cNvPr>
          <p:cNvSpPr txBox="1"/>
          <p:nvPr/>
        </p:nvSpPr>
        <p:spPr>
          <a:xfrm>
            <a:off x="107573" y="2345497"/>
            <a:ext cx="1154419" cy="276999"/>
          </a:xfrm>
          <a:prstGeom prst="rect">
            <a:avLst/>
          </a:prstGeom>
          <a:noFill/>
        </p:spPr>
        <p:txBody>
          <a:bodyPr wrap="none" rtlCol="0">
            <a:spAutoFit/>
          </a:bodyPr>
          <a:lstStyle/>
          <a:p>
            <a:r>
              <a:rPr lang="es-ES" sz="1200" b="1" dirty="0"/>
              <a:t>-2021 KARPATY</a:t>
            </a:r>
          </a:p>
        </p:txBody>
      </p:sp>
    </p:spTree>
    <p:extLst>
      <p:ext uri="{BB962C8B-B14F-4D97-AF65-F5344CB8AC3E}">
        <p14:creationId xmlns:p14="http://schemas.microsoft.com/office/powerpoint/2010/main" val="215814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922BA0-F629-4AE9-84F2-CD50E6D9D02C}"/>
              </a:ext>
            </a:extLst>
          </p:cNvPr>
          <p:cNvSpPr txBox="1"/>
          <p:nvPr/>
        </p:nvSpPr>
        <p:spPr>
          <a:xfrm>
            <a:off x="443395" y="312018"/>
            <a:ext cx="6118860" cy="1466042"/>
          </a:xfrm>
          <a:prstGeom prst="rect">
            <a:avLst/>
          </a:prstGeom>
          <a:noFill/>
        </p:spPr>
        <p:txBody>
          <a:bodyPr wrap="square">
            <a:spAutoFit/>
          </a:bodyPr>
          <a:lstStyle/>
          <a:p>
            <a:pPr algn="just">
              <a:lnSpc>
                <a:spcPct val="107000"/>
              </a:lnSpc>
              <a:spcAft>
                <a:spcPts val="800"/>
              </a:spcAft>
            </a:pPr>
            <a:r>
              <a:rPr lang="fr-F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SALONS ET FESTIVALS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Ces dernières années, Malabó s'est considérablement développée, étant présente aux Salons et festivals nationaux tels que : </a:t>
            </a:r>
            <a:r>
              <a:rPr lang="fr-FR" sz="1400" b="1" dirty="0" err="1">
                <a:effectLst/>
                <a:latin typeface="Calibri" panose="020F0502020204030204" pitchFamily="34" charset="0"/>
                <a:ea typeface="Calibri" panose="020F0502020204030204" pitchFamily="34" charset="0"/>
                <a:cs typeface="Times New Roman" panose="02020603050405020304" pitchFamily="18" charset="0"/>
              </a:rPr>
              <a:t>Fetén</a:t>
            </a: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r>
              <a:rPr lang="fr-FR" sz="1400" b="1" dirty="0">
                <a:effectLst/>
                <a:latin typeface="Calibri" panose="020F0502020204030204" pitchFamily="34" charset="0"/>
                <a:ea typeface="Calibri" panose="020F0502020204030204" pitchFamily="34" charset="0"/>
                <a:cs typeface="Times New Roman" panose="02020603050405020304" pitchFamily="18" charset="0"/>
              </a:rPr>
              <a:t>Ciudad Rodrigo, </a:t>
            </a:r>
            <a:r>
              <a:rPr lang="fr-FR" sz="1400" b="1" dirty="0" err="1">
                <a:effectLst/>
                <a:latin typeface="Calibri" panose="020F0502020204030204" pitchFamily="34" charset="0"/>
                <a:ea typeface="Calibri" panose="020F0502020204030204" pitchFamily="34" charset="0"/>
                <a:cs typeface="Times New Roman" panose="02020603050405020304" pitchFamily="18" charset="0"/>
              </a:rPr>
              <a:t>Temudas</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ou </a:t>
            </a:r>
            <a:r>
              <a:rPr lang="fr-FR" sz="1400" b="1" dirty="0">
                <a:effectLst/>
                <a:latin typeface="Calibri" panose="020F0502020204030204" pitchFamily="34" charset="0"/>
                <a:ea typeface="Calibri" panose="020F0502020204030204" pitchFamily="34" charset="0"/>
                <a:cs typeface="Times New Roman" panose="02020603050405020304" pitchFamily="18" charset="0"/>
              </a:rPr>
              <a:t>Tárrega</a:t>
            </a:r>
            <a:r>
              <a:rPr lang="fr-FR" sz="1400" dirty="0">
                <a:effectLst/>
                <a:latin typeface="Calibri" panose="020F0502020204030204" pitchFamily="34" charset="0"/>
                <a:ea typeface="Calibri" panose="020F0502020204030204" pitchFamily="34" charset="0"/>
                <a:cs typeface="Times New Roman" panose="02020603050405020304" pitchFamily="18" charset="0"/>
              </a:rPr>
              <a:t> entre autres ;  soit international comme le </a:t>
            </a:r>
            <a:r>
              <a:rPr lang="fr-FR" sz="1400" b="1" dirty="0">
                <a:effectLst/>
                <a:latin typeface="Calibri" panose="020F0502020204030204" pitchFamily="34" charset="0"/>
                <a:ea typeface="Calibri" panose="020F0502020204030204" pitchFamily="34" charset="0"/>
                <a:cs typeface="Times New Roman" panose="02020603050405020304" pitchFamily="18" charset="0"/>
              </a:rPr>
              <a:t>Portugal ou la France</a:t>
            </a: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La Troupe Malabó, «Oníricus»">
            <a:extLst>
              <a:ext uri="{FF2B5EF4-FFF2-40B4-BE49-F238E27FC236}">
                <a16:creationId xmlns:a16="http://schemas.microsoft.com/office/drawing/2014/main" id="{09DCF0A9-3610-487A-B13C-01CF8E46ED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24" b="1506"/>
          <a:stretch/>
        </p:blipFill>
        <p:spPr bwMode="auto">
          <a:xfrm>
            <a:off x="462659" y="4662962"/>
            <a:ext cx="3930956" cy="22107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144C501B-6C15-4AD8-8445-1F74EE245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961" y="4662962"/>
            <a:ext cx="1960033" cy="3136053"/>
          </a:xfrm>
          <a:prstGeom prst="rect">
            <a:avLst/>
          </a:prstGeom>
        </p:spPr>
      </p:pic>
      <p:grpSp>
        <p:nvGrpSpPr>
          <p:cNvPr id="7" name="Grupo 6">
            <a:extLst>
              <a:ext uri="{FF2B5EF4-FFF2-40B4-BE49-F238E27FC236}">
                <a16:creationId xmlns:a16="http://schemas.microsoft.com/office/drawing/2014/main" id="{882E5546-DF40-416E-85BF-3245BE779375}"/>
              </a:ext>
            </a:extLst>
          </p:cNvPr>
          <p:cNvGrpSpPr/>
          <p:nvPr/>
        </p:nvGrpSpPr>
        <p:grpSpPr>
          <a:xfrm>
            <a:off x="462659" y="6966856"/>
            <a:ext cx="3930956" cy="2504804"/>
            <a:chOff x="399117" y="1028700"/>
            <a:chExt cx="4038051" cy="2274793"/>
          </a:xfrm>
        </p:grpSpPr>
        <p:pic>
          <p:nvPicPr>
            <p:cNvPr id="8" name="Imagen 7">
              <a:extLst>
                <a:ext uri="{FF2B5EF4-FFF2-40B4-BE49-F238E27FC236}">
                  <a16:creationId xmlns:a16="http://schemas.microsoft.com/office/drawing/2014/main" id="{829CFAB6-7AE0-4EA4-8372-CA1BF71999D7}"/>
                </a:ext>
              </a:extLst>
            </p:cNvPr>
            <p:cNvPicPr>
              <a:picLocks noChangeAspect="1"/>
            </p:cNvPicPr>
            <p:nvPr/>
          </p:nvPicPr>
          <p:blipFill rotWithShape="1">
            <a:blip r:embed="rId4">
              <a:extLst>
                <a:ext uri="{28A0092B-C50C-407E-A947-70E740481C1C}">
                  <a14:useLocalDpi xmlns:a14="http://schemas.microsoft.com/office/drawing/2010/main" val="0"/>
                </a:ext>
              </a:extLst>
            </a:blip>
            <a:srcRect l="5813" r="5280"/>
            <a:stretch/>
          </p:blipFill>
          <p:spPr>
            <a:xfrm>
              <a:off x="399117" y="1028700"/>
              <a:ext cx="3029883" cy="2274793"/>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9" name="Imagen 8">
              <a:extLst>
                <a:ext uri="{FF2B5EF4-FFF2-40B4-BE49-F238E27FC236}">
                  <a16:creationId xmlns:a16="http://schemas.microsoft.com/office/drawing/2014/main" id="{0F172A3E-77E5-4E26-B604-4DF31B74BE98}"/>
                </a:ext>
              </a:extLst>
            </p:cNvPr>
            <p:cNvPicPr>
              <a:picLocks noChangeAspect="1"/>
            </p:cNvPicPr>
            <p:nvPr/>
          </p:nvPicPr>
          <p:blipFill rotWithShape="1">
            <a:blip r:embed="rId5">
              <a:extLst>
                <a:ext uri="{28A0092B-C50C-407E-A947-70E740481C1C}">
                  <a14:useLocalDpi xmlns:a14="http://schemas.microsoft.com/office/drawing/2010/main" val="0"/>
                </a:ext>
              </a:extLst>
            </a:blip>
            <a:srcRect l="18499" r="19381"/>
            <a:stretch/>
          </p:blipFill>
          <p:spPr>
            <a:xfrm>
              <a:off x="2312193" y="1028700"/>
              <a:ext cx="2124975" cy="2274793"/>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grpSp>
      <p:sp>
        <p:nvSpPr>
          <p:cNvPr id="10" name="Rectángulo 9">
            <a:extLst>
              <a:ext uri="{FF2B5EF4-FFF2-40B4-BE49-F238E27FC236}">
                <a16:creationId xmlns:a16="http://schemas.microsoft.com/office/drawing/2014/main" id="{E18B3614-D68A-4D75-A2B4-80D8D119B925}"/>
              </a:ext>
            </a:extLst>
          </p:cNvPr>
          <p:cNvSpPr/>
          <p:nvPr/>
        </p:nvSpPr>
        <p:spPr>
          <a:xfrm>
            <a:off x="462659" y="1612276"/>
            <a:ext cx="6080335" cy="2784708"/>
          </a:xfrm>
          <a:prstGeom prst="rect">
            <a:avLst/>
          </a:prstGeom>
          <a:solidFill>
            <a:srgbClr val="A231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Un dibujo de un grupo de personas sonriendo&#10;&#10;Descripción generada automáticamente">
            <a:extLst>
              <a:ext uri="{FF2B5EF4-FFF2-40B4-BE49-F238E27FC236}">
                <a16:creationId xmlns:a16="http://schemas.microsoft.com/office/drawing/2014/main" id="{114B9FC3-063B-4361-BFE0-8592C56BE2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3475" y="1612276"/>
            <a:ext cx="2798701" cy="2784708"/>
          </a:xfrm>
          <a:prstGeom prst="rect">
            <a:avLst/>
          </a:prstGeom>
        </p:spPr>
      </p:pic>
    </p:spTree>
    <p:extLst>
      <p:ext uri="{BB962C8B-B14F-4D97-AF65-F5344CB8AC3E}">
        <p14:creationId xmlns:p14="http://schemas.microsoft.com/office/powerpoint/2010/main" val="383872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F6781AC-977E-B59F-F869-D9F2596A317D}"/>
              </a:ext>
            </a:extLst>
          </p:cNvPr>
          <p:cNvSpPr/>
          <p:nvPr/>
        </p:nvSpPr>
        <p:spPr>
          <a:xfrm>
            <a:off x="0" y="4394718"/>
            <a:ext cx="6858000" cy="55112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4" name="Imagen 3" descr="Un par de personas en un escenario&#10;&#10;Descripción generada automáticamente con confianza baja">
            <a:extLst>
              <a:ext uri="{FF2B5EF4-FFF2-40B4-BE49-F238E27FC236}">
                <a16:creationId xmlns:a16="http://schemas.microsoft.com/office/drawing/2014/main" id="{4860D098-00AC-EA74-18DD-DE50429CC9BB}"/>
              </a:ext>
            </a:extLst>
          </p:cNvPr>
          <p:cNvPicPr>
            <a:picLocks noChangeAspect="1"/>
          </p:cNvPicPr>
          <p:nvPr/>
        </p:nvPicPr>
        <p:blipFill rotWithShape="1">
          <a:blip r:embed="rId2">
            <a:extLst>
              <a:ext uri="{28A0092B-C50C-407E-A947-70E740481C1C}">
                <a14:useLocalDpi xmlns:a14="http://schemas.microsoft.com/office/drawing/2010/main" val="0"/>
              </a:ext>
            </a:extLst>
          </a:blip>
          <a:srcRect r="10320"/>
          <a:stretch/>
        </p:blipFill>
        <p:spPr>
          <a:xfrm>
            <a:off x="726408" y="0"/>
            <a:ext cx="6150250" cy="4562929"/>
          </a:xfrm>
          <a:prstGeom prst="rect">
            <a:avLst/>
          </a:prstGeom>
        </p:spPr>
      </p:pic>
      <p:sp>
        <p:nvSpPr>
          <p:cNvPr id="2" name="Rectángulo 1">
            <a:extLst>
              <a:ext uri="{FF2B5EF4-FFF2-40B4-BE49-F238E27FC236}">
                <a16:creationId xmlns:a16="http://schemas.microsoft.com/office/drawing/2014/main" id="{BF0A7B2A-266E-FB71-C93F-CF77BB95B031}"/>
              </a:ext>
            </a:extLst>
          </p:cNvPr>
          <p:cNvSpPr/>
          <p:nvPr/>
        </p:nvSpPr>
        <p:spPr>
          <a:xfrm>
            <a:off x="538700" y="5714894"/>
            <a:ext cx="5692140" cy="154674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ACC6D05-4B1F-238B-20C5-78123490FC16}"/>
              </a:ext>
            </a:extLst>
          </p:cNvPr>
          <p:cNvSpPr txBox="1"/>
          <p:nvPr/>
        </p:nvSpPr>
        <p:spPr>
          <a:xfrm>
            <a:off x="278939" y="7906770"/>
            <a:ext cx="6229141" cy="1077218"/>
          </a:xfrm>
          <a:prstGeom prst="rect">
            <a:avLst/>
          </a:prstGeom>
          <a:noFill/>
        </p:spPr>
        <p:txBody>
          <a:bodyPr wrap="none" rtlCol="0">
            <a:spAutoFit/>
          </a:bodyPr>
          <a:lstStyle/>
          <a:p>
            <a:r>
              <a:rPr lang="fr-FR" sz="1200" b="1" dirty="0">
                <a:solidFill>
                  <a:srgbClr val="D29500"/>
                </a:solidFill>
                <a:effectLst/>
                <a:ea typeface="Calibri" panose="020F0502020204030204" pitchFamily="34" charset="0"/>
                <a:cs typeface="Times New Roman" panose="02020603050405020304" pitchFamily="18" charset="0"/>
              </a:rPr>
              <a:t>VIDÉO COMPLÈTE DE LA PREMIÈRE</a:t>
            </a:r>
            <a:r>
              <a:rPr lang="es-ES" sz="1200" b="1" dirty="0">
                <a:solidFill>
                  <a:schemeClr val="accent4">
                    <a:lumMod val="50000"/>
                  </a:schemeClr>
                </a:solidFill>
              </a:rPr>
              <a:t>: </a:t>
            </a:r>
            <a:r>
              <a:rPr lang="es-ES" sz="1200" b="1" dirty="0">
                <a:solidFill>
                  <a:schemeClr val="accent4">
                    <a:lumMod val="50000"/>
                  </a:schemeClr>
                </a:solidFill>
                <a:hlinkClick r:id="rId3"/>
              </a:rPr>
              <a:t>https://www.youtube.com/watch?v=YBvgQBFBjeQ&amp;t=25s</a:t>
            </a:r>
            <a:endParaRPr lang="es-ES" sz="1200" b="1" dirty="0">
              <a:solidFill>
                <a:schemeClr val="accent4">
                  <a:lumMod val="50000"/>
                </a:schemeClr>
              </a:solidFill>
            </a:endParaRPr>
          </a:p>
          <a:p>
            <a:endParaRPr lang="es-ES" sz="1200" b="1" dirty="0">
              <a:solidFill>
                <a:schemeClr val="accent4">
                  <a:lumMod val="50000"/>
                </a:schemeClr>
              </a:solidFill>
            </a:endParaRPr>
          </a:p>
          <a:p>
            <a:r>
              <a:rPr lang="fr-FR" sz="1200" b="1" dirty="0">
                <a:solidFill>
                  <a:srgbClr val="D29500"/>
                </a:solidFill>
                <a:effectLst/>
                <a:latin typeface="Calibri" panose="020F0502020204030204" pitchFamily="34" charset="0"/>
                <a:ea typeface="Calibri" panose="020F0502020204030204" pitchFamily="34" charset="0"/>
                <a:cs typeface="Times New Roman" panose="02020603050405020304" pitchFamily="18" charset="0"/>
              </a:rPr>
              <a:t>TEASER DE LA PREMIÈRE</a:t>
            </a:r>
            <a:r>
              <a:rPr lang="es-ES" sz="1200" b="1" dirty="0">
                <a:solidFill>
                  <a:srgbClr val="D295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200" b="1" dirty="0">
                <a:solidFill>
                  <a:schemeClr val="accent4">
                    <a:lumMod val="50000"/>
                  </a:schemeClr>
                </a:solidFill>
                <a:hlinkClick r:id="rId4"/>
              </a:rPr>
              <a:t>https://www.youtube.com/watch?v=qa9ppH0aEtI</a:t>
            </a:r>
            <a:endParaRPr lang="es-ES" sz="1200" b="1" dirty="0">
              <a:solidFill>
                <a:schemeClr val="bg1"/>
              </a:solidFill>
            </a:endParaRPr>
          </a:p>
          <a:p>
            <a:endParaRPr lang="es-ES" sz="1400" dirty="0">
              <a:solidFill>
                <a:schemeClr val="bg1"/>
              </a:solidFill>
            </a:endParaRPr>
          </a:p>
          <a:p>
            <a:endParaRPr lang="es-ES" sz="1400" dirty="0">
              <a:solidFill>
                <a:schemeClr val="bg1"/>
              </a:solidFill>
            </a:endParaRPr>
          </a:p>
        </p:txBody>
      </p:sp>
      <p:sp>
        <p:nvSpPr>
          <p:cNvPr id="8" name="Rectángulo 7">
            <a:extLst>
              <a:ext uri="{FF2B5EF4-FFF2-40B4-BE49-F238E27FC236}">
                <a16:creationId xmlns:a16="http://schemas.microsoft.com/office/drawing/2014/main" id="{8A4610E4-3E73-6476-623F-39F8803DA2F2}"/>
              </a:ext>
            </a:extLst>
          </p:cNvPr>
          <p:cNvSpPr/>
          <p:nvPr/>
        </p:nvSpPr>
        <p:spPr>
          <a:xfrm>
            <a:off x="0" y="0"/>
            <a:ext cx="3200400" cy="43947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52606CB8-1869-7B80-9426-0CAB5573BE0B}"/>
              </a:ext>
            </a:extLst>
          </p:cNvPr>
          <p:cNvSpPr txBox="1"/>
          <p:nvPr/>
        </p:nvSpPr>
        <p:spPr>
          <a:xfrm>
            <a:off x="278939" y="94899"/>
            <a:ext cx="6300122" cy="8150949"/>
          </a:xfrm>
          <a:prstGeom prst="rect">
            <a:avLst/>
          </a:prstGeom>
          <a:noFill/>
        </p:spPr>
        <p:txBody>
          <a:bodyPr wrap="square">
            <a:spAutoFit/>
          </a:bodyPr>
          <a:lstStyle/>
          <a:p>
            <a:pPr algn="l"/>
            <a:r>
              <a:rPr lang="es-ES" sz="2000" b="1" i="0" u="none" strike="noStrike" baseline="0" dirty="0">
                <a:solidFill>
                  <a:schemeClr val="bg1"/>
                </a:solidFill>
                <a:latin typeface="Calibri" panose="020F0502020204030204" pitchFamily="34" charset="0"/>
              </a:rPr>
              <a:t>LA TROUPE MALABÓ</a:t>
            </a:r>
          </a:p>
          <a:p>
            <a:pPr algn="l"/>
            <a:endParaRPr lang="es-ES" sz="1300" b="0" i="0" u="none" strike="noStrike" baseline="0" dirty="0">
              <a:solidFill>
                <a:schemeClr val="bg1"/>
              </a:solidFill>
              <a:highlight>
                <a:srgbClr val="808000"/>
              </a:highlight>
              <a:latin typeface="Calibri" panose="020F0502020204030204" pitchFamily="34" charset="0"/>
            </a:endParaRPr>
          </a:p>
          <a:p>
            <a:pPr algn="l"/>
            <a:r>
              <a:rPr lang="es-ES" sz="2000" b="1" dirty="0">
                <a:solidFill>
                  <a:schemeClr val="accent4">
                    <a:lumMod val="75000"/>
                  </a:schemeClr>
                </a:solidFill>
                <a:latin typeface="Clarendon Lt BT" panose="02040604040505020204" pitchFamily="18" charset="0"/>
              </a:rPr>
              <a:t>LOS PFEIFFER</a:t>
            </a:r>
          </a:p>
          <a:p>
            <a:endParaRPr lang="es-ES" sz="1300" b="1" i="0" u="none" strike="noStrike" baseline="0" dirty="0">
              <a:solidFill>
                <a:schemeClr val="bg1"/>
              </a:solidFill>
              <a:highlight>
                <a:srgbClr val="808000"/>
              </a:highlight>
              <a:latin typeface="Calibri" panose="020F0502020204030204" pitchFamily="34" charset="0"/>
            </a:endParaRP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 groupe de musiciens hors-la-loi et leur directeur, appelés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t>
            </a:r>
            <a:r>
              <a:rPr lang="fr-FR" sz="14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Pfeiffers</a:t>
            </a: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vivent dans une dystopie, un temps futur,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où la musique est interdite ; la machine et</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l'ère numérique prennent le dessus sur les émotions humaines,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sous leur contrôle la musique telle que nous la connaissons</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aujourd'hui disparaîtrait. La dictature du numérique.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Ils vivent cachés dans un théâtre démoli, au jour le jour,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avec un quotidien un peu grotesque, plein d'humour et</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 chaos. Sauront-ils semer l'espoir au milieu de ce chaos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et faire renaître la musique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 concert de virtuoses, avec des pièces marquantes comme </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 </a:t>
            </a:r>
            <a:r>
              <a:rPr lang="fr-FR" sz="14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Capricho</a:t>
            </a: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24 de Paganini, l'Aria n°3 de Bach, Zapateado de Sarasate ou l'été de</a:t>
            </a:r>
          </a:p>
          <a:p>
            <a:pPr algn="just">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Vivaldi entre autres. </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Musique, Humour, Emotion, Poésie visuelle. BEAUTÉ.</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ES" sz="1200" dirty="0">
              <a:solidFill>
                <a:schemeClr val="bg1"/>
              </a:solidFill>
              <a:latin typeface="Calibri" panose="020F0502020204030204" pitchFamily="34" charset="0"/>
            </a:endParaRPr>
          </a:p>
          <a:p>
            <a:pPr>
              <a:spcAft>
                <a:spcPts val="800"/>
              </a:spcAft>
              <a:tabLst>
                <a:tab pos="1260475" algn="l"/>
              </a:tabLs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TYPE DE PUBLIC</a:t>
            </a:r>
            <a:r>
              <a:rPr lang="fr-FR" sz="1200" dirty="0">
                <a:effectLst/>
                <a:latin typeface="Calibri" panose="020F0502020204030204" pitchFamily="34" charset="0"/>
                <a:ea typeface="Calibri" panose="020F0502020204030204" pitchFamily="34" charset="0"/>
                <a:cs typeface="Times New Roman" panose="02020603050405020304" pitchFamily="18" charset="0"/>
              </a:rPr>
              <a:t> : TOUT PUBLIC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1260475" algn="l"/>
              </a:tabLs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DURÉE :</a:t>
            </a:r>
            <a:r>
              <a:rPr lang="fr-FR" sz="1200" dirty="0">
                <a:effectLst/>
                <a:latin typeface="Calibri" panose="020F0502020204030204" pitchFamily="34" charset="0"/>
                <a:ea typeface="Calibri" panose="020F0502020204030204" pitchFamily="34" charset="0"/>
                <a:cs typeface="Times New Roman" panose="02020603050405020304" pitchFamily="18" charset="0"/>
              </a:rPr>
              <a:t> 70 MINUTES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1257300" indent="-1257300">
              <a:spcAft>
                <a:spcPts val="800"/>
              </a:spcAft>
              <a:tabLst>
                <a:tab pos="1260475" algn="l"/>
              </a:tabLs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CATÉGORIE :</a:t>
            </a:r>
            <a:r>
              <a:rPr lang="fr-FR" sz="1200" dirty="0">
                <a:effectLst/>
                <a:latin typeface="Calibri" panose="020F0502020204030204" pitchFamily="34" charset="0"/>
                <a:ea typeface="Calibri" panose="020F0502020204030204" pitchFamily="34" charset="0"/>
                <a:cs typeface="Times New Roman" panose="02020603050405020304" pitchFamily="18" charset="0"/>
              </a:rPr>
              <a:t> MULTIDISCIPLINAIRE : THÉÂTRE DE CIRQUE, MUSIQUE LIVE,</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effectLst/>
                <a:latin typeface="Calibri" panose="020F0502020204030204" pitchFamily="34" charset="0"/>
                <a:ea typeface="Calibri" panose="020F0502020204030204" pitchFamily="34" charset="0"/>
                <a:cs typeface="Times New Roman" panose="02020603050405020304" pitchFamily="18" charset="0"/>
              </a:rPr>
              <a:t>CLOWN, PROJECTION 3D</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1260475" algn="l"/>
              </a:tabLs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TEXTE :</a:t>
            </a:r>
            <a:r>
              <a:rPr lang="fr-FR" sz="1200" dirty="0">
                <a:effectLst/>
                <a:latin typeface="Calibri" panose="020F0502020204030204" pitchFamily="34" charset="0"/>
                <a:ea typeface="Calibri" panose="020F0502020204030204" pitchFamily="34" charset="0"/>
                <a:cs typeface="Times New Roman" panose="02020603050405020304" pitchFamily="18" charset="0"/>
              </a:rPr>
              <a:t> PAS DE TEXTE</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1260475" algn="l"/>
              </a:tabLs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FORMAT :</a:t>
            </a:r>
            <a:r>
              <a:rPr lang="fr-FR" sz="1200" b="1" dirty="0">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Calibri" panose="020F0502020204030204" pitchFamily="34" charset="0"/>
                <a:ea typeface="Calibri" panose="020F0502020204030204" pitchFamily="34" charset="0"/>
                <a:cs typeface="Times New Roman" panose="02020603050405020304" pitchFamily="18" charset="0"/>
              </a:rPr>
              <a:t>SALLE </a:t>
            </a:r>
            <a:endParaRPr lang="es-ES" sz="1300" dirty="0">
              <a:solidFill>
                <a:schemeClr val="bg1"/>
              </a:solidFill>
              <a:latin typeface="Calibri" panose="020F0502020204030204" pitchFamily="34" charset="0"/>
            </a:endParaRPr>
          </a:p>
          <a:p>
            <a:endParaRPr lang="es-ES" sz="1300" dirty="0">
              <a:solidFill>
                <a:schemeClr val="bg1"/>
              </a:solidFill>
              <a:latin typeface="Calibri" panose="020F0502020204030204" pitchFamily="34" charset="0"/>
            </a:endParaRPr>
          </a:p>
          <a:p>
            <a:r>
              <a:rPr lang="fr-FR"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LIEU ET DATE DE LA PREMIÈRE</a:t>
            </a:r>
            <a:r>
              <a:rPr lang="fr-FR"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a:t>
            </a: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 MARS 2023 / THÉÂTRE PRINCIPAL DE CASTELLÓ.</a:t>
            </a:r>
            <a:endPar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ES" sz="1300" dirty="0">
              <a:solidFill>
                <a:schemeClr val="bg1"/>
              </a:solidFill>
            </a:endParaRPr>
          </a:p>
        </p:txBody>
      </p:sp>
      <p:grpSp>
        <p:nvGrpSpPr>
          <p:cNvPr id="13" name="Grupo 12">
            <a:extLst>
              <a:ext uri="{FF2B5EF4-FFF2-40B4-BE49-F238E27FC236}">
                <a16:creationId xmlns:a16="http://schemas.microsoft.com/office/drawing/2014/main" id="{9A55CA14-55F1-141C-7119-7C823186C260}"/>
              </a:ext>
            </a:extLst>
          </p:cNvPr>
          <p:cNvGrpSpPr/>
          <p:nvPr/>
        </p:nvGrpSpPr>
        <p:grpSpPr>
          <a:xfrm>
            <a:off x="530864" y="9037430"/>
            <a:ext cx="6397688" cy="655361"/>
            <a:chOff x="609837" y="9063109"/>
            <a:chExt cx="6397688" cy="655361"/>
          </a:xfrm>
        </p:grpSpPr>
        <p:sp>
          <p:nvSpPr>
            <p:cNvPr id="9" name="CuadroTexto 8">
              <a:extLst>
                <a:ext uri="{FF2B5EF4-FFF2-40B4-BE49-F238E27FC236}">
                  <a16:creationId xmlns:a16="http://schemas.microsoft.com/office/drawing/2014/main" id="{B2E2B219-2220-DE05-D89C-52EA09CFF068}"/>
                </a:ext>
              </a:extLst>
            </p:cNvPr>
            <p:cNvSpPr txBox="1"/>
            <p:nvPr/>
          </p:nvSpPr>
          <p:spPr>
            <a:xfrm>
              <a:off x="857275" y="9111763"/>
              <a:ext cx="6150250" cy="461665"/>
            </a:xfrm>
            <a:prstGeom prst="rect">
              <a:avLst/>
            </a:prstGeom>
            <a:noFill/>
          </p:spPr>
          <p:txBody>
            <a:bodyPr wrap="square">
              <a:spAutoFit/>
            </a:bodyPr>
            <a:lstStyle/>
            <a:p>
              <a:r>
                <a:rPr lang="es-ES" sz="1200" b="1" dirty="0">
                  <a:solidFill>
                    <a:schemeClr val="accent2">
                      <a:lumMod val="75000"/>
                    </a:schemeClr>
                  </a:solidFill>
                </a:rPr>
                <a:t> DISTRIBUTION: </a:t>
              </a:r>
              <a:r>
                <a:rPr lang="es-ES" sz="1200" dirty="0">
                  <a:solidFill>
                    <a:schemeClr val="bg1"/>
                  </a:solidFill>
                </a:rPr>
                <a:t>LA TROUPE MALABÓ</a:t>
              </a:r>
              <a:r>
                <a:rPr lang="es-ES" sz="1200" dirty="0">
                  <a:solidFill>
                    <a:schemeClr val="accent2">
                      <a:lumMod val="75000"/>
                    </a:schemeClr>
                  </a:solidFill>
                </a:rPr>
                <a:t> </a:t>
              </a:r>
              <a:r>
                <a:rPr lang="es-ES" sz="1200" b="1" dirty="0">
                  <a:solidFill>
                    <a:schemeClr val="accent2">
                      <a:lumMod val="75000"/>
                    </a:schemeClr>
                  </a:solidFill>
                </a:rPr>
                <a:t>/ </a:t>
              </a:r>
              <a:r>
                <a:rPr lang="es-ES" sz="1200" dirty="0">
                  <a:solidFill>
                    <a:schemeClr val="bg1"/>
                  </a:solidFill>
                </a:rPr>
                <a:t>SERGIO CHAVES </a:t>
              </a:r>
              <a:r>
                <a:rPr lang="es-ES" sz="1200" dirty="0">
                  <a:solidFill>
                    <a:schemeClr val="bg1"/>
                  </a:solidFill>
                  <a:hlinkClick r:id="rId5">
                    <a:extLst>
                      <a:ext uri="{A12FA001-AC4F-418D-AE19-62706E023703}">
                        <ahyp:hlinkClr xmlns:ahyp="http://schemas.microsoft.com/office/drawing/2018/hyperlinkcolor" val="tx"/>
                      </a:ext>
                    </a:extLst>
                  </a:hlinkClick>
                </a:rPr>
                <a:t>ciamalabo@gmail.com</a:t>
              </a:r>
              <a:r>
                <a:rPr lang="es-ES" sz="1200" dirty="0">
                  <a:solidFill>
                    <a:schemeClr val="bg1"/>
                  </a:solidFill>
                </a:rPr>
                <a:t>  			 		   658 77 22 25                  www.latroupemalabo.com</a:t>
              </a:r>
            </a:p>
          </p:txBody>
        </p:sp>
        <p:pic>
          <p:nvPicPr>
            <p:cNvPr id="10" name="Imagen 9" descr="Logotipo&#10;&#10;Descripción generada automáticamente con confianza media">
              <a:extLst>
                <a:ext uri="{FF2B5EF4-FFF2-40B4-BE49-F238E27FC236}">
                  <a16:creationId xmlns:a16="http://schemas.microsoft.com/office/drawing/2014/main" id="{D683596C-2EFE-82F8-34C5-13429D52793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609837" y="9063109"/>
              <a:ext cx="391087" cy="370755"/>
            </a:xfrm>
            <a:prstGeom prst="rect">
              <a:avLst/>
            </a:prstGeom>
          </p:spPr>
        </p:pic>
        <p:sp>
          <p:nvSpPr>
            <p:cNvPr id="11" name="Rectángulo: esquinas redondeadas 10">
              <a:extLst>
                <a:ext uri="{FF2B5EF4-FFF2-40B4-BE49-F238E27FC236}">
                  <a16:creationId xmlns:a16="http://schemas.microsoft.com/office/drawing/2014/main" id="{173D0363-6179-C519-6F02-B9DA2576036A}"/>
                </a:ext>
              </a:extLst>
            </p:cNvPr>
            <p:cNvSpPr/>
            <p:nvPr/>
          </p:nvSpPr>
          <p:spPr>
            <a:xfrm>
              <a:off x="617673" y="9672751"/>
              <a:ext cx="5341065"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360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E484DB-87C3-49B9-85F9-D4D97026B147}"/>
              </a:ext>
            </a:extLst>
          </p:cNvPr>
          <p:cNvSpPr txBox="1"/>
          <p:nvPr/>
        </p:nvSpPr>
        <p:spPr>
          <a:xfrm>
            <a:off x="282316" y="1036638"/>
            <a:ext cx="4219283" cy="954107"/>
          </a:xfrm>
          <a:prstGeom prst="rect">
            <a:avLst/>
          </a:prstGeom>
          <a:noFill/>
        </p:spPr>
        <p:txBody>
          <a:bodyPr wrap="square">
            <a:spAutoFit/>
          </a:bodyPr>
          <a:lstStyle/>
          <a:p>
            <a:r>
              <a:rPr lang="fr-FR" sz="1400" b="1" dirty="0">
                <a:effectLst/>
                <a:latin typeface="Calibri" panose="020F0502020204030204" pitchFamily="34" charset="0"/>
                <a:ea typeface="Calibri" panose="020F0502020204030204" pitchFamily="34" charset="0"/>
                <a:cs typeface="Times New Roman" panose="02020603050405020304" pitchFamily="18" charset="0"/>
              </a:rPr>
              <a:t>PRIX DU PUBLIC AU FESTIVAL FIT CARRER, VILAREAL, CASTELLÓN, EN 2002, POUR LE SPECTACLE « TROIS CLOWNS AVEC UNE VALISE »</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s-ES" sz="1400" b="1" dirty="0"/>
          </a:p>
        </p:txBody>
      </p:sp>
      <p:pic>
        <p:nvPicPr>
          <p:cNvPr id="5" name="Imagen 4">
            <a:extLst>
              <a:ext uri="{FF2B5EF4-FFF2-40B4-BE49-F238E27FC236}">
                <a16:creationId xmlns:a16="http://schemas.microsoft.com/office/drawing/2014/main" id="{CF0DCEC3-302B-4471-9BD7-4F40E9C1C8EE}"/>
              </a:ext>
            </a:extLst>
          </p:cNvPr>
          <p:cNvPicPr>
            <a:picLocks noChangeAspect="1"/>
          </p:cNvPicPr>
          <p:nvPr/>
        </p:nvPicPr>
        <p:blipFill>
          <a:blip r:embed="rId2"/>
          <a:stretch>
            <a:fillRect/>
          </a:stretch>
        </p:blipFill>
        <p:spPr>
          <a:xfrm>
            <a:off x="4665401" y="1036638"/>
            <a:ext cx="2015048" cy="1466706"/>
          </a:xfrm>
          <a:prstGeom prst="rect">
            <a:avLst/>
          </a:prstGeom>
        </p:spPr>
      </p:pic>
      <p:sp>
        <p:nvSpPr>
          <p:cNvPr id="7" name="CuadroTexto 6">
            <a:extLst>
              <a:ext uri="{FF2B5EF4-FFF2-40B4-BE49-F238E27FC236}">
                <a16:creationId xmlns:a16="http://schemas.microsoft.com/office/drawing/2014/main" id="{79EF25DB-865A-4A97-B489-EDB69946F4AF}"/>
              </a:ext>
            </a:extLst>
          </p:cNvPr>
          <p:cNvSpPr txBox="1"/>
          <p:nvPr/>
        </p:nvSpPr>
        <p:spPr>
          <a:xfrm>
            <a:off x="282315" y="3705816"/>
            <a:ext cx="4219283" cy="954107"/>
          </a:xfrm>
          <a:prstGeom prst="rect">
            <a:avLst/>
          </a:prstGeom>
          <a:noFill/>
        </p:spPr>
        <p:txBody>
          <a:bodyPr wrap="square">
            <a:spAutoFit/>
          </a:bodyPr>
          <a:lstStyle/>
          <a:p>
            <a:r>
              <a:rPr lang="fr-FR" sz="1400" b="1" dirty="0">
                <a:effectLst/>
                <a:latin typeface="Calibri" panose="020F0502020204030204" pitchFamily="34" charset="0"/>
                <a:ea typeface="Calibri" panose="020F0502020204030204" pitchFamily="34" charset="0"/>
                <a:cs typeface="Times New Roman" panose="02020603050405020304" pitchFamily="18" charset="0"/>
              </a:rPr>
              <a:t>PRIX DE LA MEILLEURE ARTISTE DE CIRQUE, DE L'INSTITUT DE LA CULTURE DE VALENCE 2020, POUR LE SPECTACLE « SOPHIE » POUR MARISA IBÁÑEZ.</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s-ES" sz="1400" b="1" dirty="0"/>
          </a:p>
        </p:txBody>
      </p:sp>
      <p:pic>
        <p:nvPicPr>
          <p:cNvPr id="9" name="Imagen 8">
            <a:extLst>
              <a:ext uri="{FF2B5EF4-FFF2-40B4-BE49-F238E27FC236}">
                <a16:creationId xmlns:a16="http://schemas.microsoft.com/office/drawing/2014/main" id="{CD498D58-37BF-40E7-86B9-6B298FE35D25}"/>
              </a:ext>
            </a:extLst>
          </p:cNvPr>
          <p:cNvPicPr>
            <a:picLocks noChangeAspect="1"/>
          </p:cNvPicPr>
          <p:nvPr/>
        </p:nvPicPr>
        <p:blipFill>
          <a:blip r:embed="rId3"/>
          <a:stretch>
            <a:fillRect/>
          </a:stretch>
        </p:blipFill>
        <p:spPr>
          <a:xfrm>
            <a:off x="4665401" y="3248616"/>
            <a:ext cx="2032881" cy="2032881"/>
          </a:xfrm>
          <a:prstGeom prst="rect">
            <a:avLst/>
          </a:prstGeom>
        </p:spPr>
      </p:pic>
      <p:sp>
        <p:nvSpPr>
          <p:cNvPr id="12" name="CuadroTexto 11">
            <a:extLst>
              <a:ext uri="{FF2B5EF4-FFF2-40B4-BE49-F238E27FC236}">
                <a16:creationId xmlns:a16="http://schemas.microsoft.com/office/drawing/2014/main" id="{2EB9B52C-0848-40A4-B3F7-8B12B050DFFC}"/>
              </a:ext>
            </a:extLst>
          </p:cNvPr>
          <p:cNvSpPr txBox="1"/>
          <p:nvPr/>
        </p:nvSpPr>
        <p:spPr>
          <a:xfrm>
            <a:off x="282315" y="278511"/>
            <a:ext cx="1616853" cy="646331"/>
          </a:xfrm>
          <a:prstGeom prst="rect">
            <a:avLst/>
          </a:prstGeom>
          <a:noFill/>
        </p:spPr>
        <p:txBody>
          <a:bodyPr wrap="none" rtlCol="0">
            <a:spAutoFit/>
          </a:bodyPr>
          <a:lstStyle/>
          <a:p>
            <a:r>
              <a:rPr lang="fr-F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RÉCOMPENSES</a:t>
            </a:r>
            <a:endParaRPr lang="es-ES"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s-ES" b="1" dirty="0">
                <a:solidFill>
                  <a:schemeClr val="accent2">
                    <a:lumMod val="50000"/>
                  </a:schemeClr>
                </a:solidFill>
              </a:rPr>
              <a:t> </a:t>
            </a:r>
          </a:p>
        </p:txBody>
      </p:sp>
      <p:sp>
        <p:nvSpPr>
          <p:cNvPr id="8" name="CuadroTexto 7">
            <a:extLst>
              <a:ext uri="{FF2B5EF4-FFF2-40B4-BE49-F238E27FC236}">
                <a16:creationId xmlns:a16="http://schemas.microsoft.com/office/drawing/2014/main" id="{AC35720D-94D6-4953-899C-F7F7A4D3DF8B}"/>
              </a:ext>
            </a:extLst>
          </p:cNvPr>
          <p:cNvSpPr txBox="1"/>
          <p:nvPr/>
        </p:nvSpPr>
        <p:spPr>
          <a:xfrm>
            <a:off x="282315" y="6595549"/>
            <a:ext cx="4219283" cy="2562240"/>
          </a:xfrm>
          <a:prstGeom prst="rect">
            <a:avLst/>
          </a:prstGeom>
          <a:noFill/>
        </p:spPr>
        <p:txBody>
          <a:bodyPr wrap="square">
            <a:spAutoFit/>
          </a:bodyPr>
          <a:lstStyle/>
          <a:p>
            <a:pPr algn="just">
              <a:lnSpc>
                <a:spcPct val="107000"/>
              </a:lnSpc>
              <a:spcAft>
                <a:spcPts val="800"/>
              </a:spcAf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PRIX DU MEILLEUR COSTUME DE L'INSTITUT DE LA CULTURE DE VALENCE 2021 POUR LE SPECTACLE "KARPATY"</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NOMINATION DE LA MEILLEURE ARTISTE DE CIRQUE POUR ALBA BLANCO POUR "KARPATY"</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PRIX DU PUBLIC DU FESTIVAL TRANSFRONTALIER GUARENA, BADAJOZ</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s-ES" sz="1400" b="1" dirty="0"/>
          </a:p>
        </p:txBody>
      </p:sp>
      <p:pic>
        <p:nvPicPr>
          <p:cNvPr id="6" name="Imagen 5" descr="Interfaz de usuario gráfica&#10;&#10;Descripción generada automáticamente con confianza media">
            <a:extLst>
              <a:ext uri="{FF2B5EF4-FFF2-40B4-BE49-F238E27FC236}">
                <a16:creationId xmlns:a16="http://schemas.microsoft.com/office/drawing/2014/main" id="{5B5CE8F9-D550-4BFD-99E3-B712B1FC2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567" y="5938865"/>
            <a:ext cx="2015048" cy="1344610"/>
          </a:xfrm>
          <a:prstGeom prst="rect">
            <a:avLst/>
          </a:prstGeom>
        </p:spPr>
      </p:pic>
      <p:pic>
        <p:nvPicPr>
          <p:cNvPr id="14" name="Imagen 13" descr="Un grupo de personas posando para una foto en una alfombra roja&#10;&#10;Descripción generada automáticamente">
            <a:extLst>
              <a:ext uri="{FF2B5EF4-FFF2-40B4-BE49-F238E27FC236}">
                <a16:creationId xmlns:a16="http://schemas.microsoft.com/office/drawing/2014/main" id="{D6A0D303-EF19-4B65-BBBC-714D511C0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567" y="7283476"/>
            <a:ext cx="2015048" cy="2015048"/>
          </a:xfrm>
          <a:prstGeom prst="rect">
            <a:avLst/>
          </a:prstGeom>
        </p:spPr>
      </p:pic>
    </p:spTree>
    <p:extLst>
      <p:ext uri="{BB962C8B-B14F-4D97-AF65-F5344CB8AC3E}">
        <p14:creationId xmlns:p14="http://schemas.microsoft.com/office/powerpoint/2010/main" val="558553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Texto&#10;&#10;Descripción generada automáticamente">
            <a:extLst>
              <a:ext uri="{FF2B5EF4-FFF2-40B4-BE49-F238E27FC236}">
                <a16:creationId xmlns:a16="http://schemas.microsoft.com/office/drawing/2014/main" id="{CCB8EBC7-4E0C-1002-EB28-B1BA90936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8" y="5708581"/>
            <a:ext cx="2399242" cy="2399242"/>
          </a:xfrm>
          <a:prstGeom prst="rect">
            <a:avLst/>
          </a:prstGeom>
        </p:spPr>
      </p:pic>
      <p:pic>
        <p:nvPicPr>
          <p:cNvPr id="2" name="Imagen 1" descr="Logotipo&#10;&#10;Descripción generada automáticamente con confianza media">
            <a:extLst>
              <a:ext uri="{FF2B5EF4-FFF2-40B4-BE49-F238E27FC236}">
                <a16:creationId xmlns:a16="http://schemas.microsoft.com/office/drawing/2014/main" id="{7622AA6D-C41D-9625-02FF-F71DBC571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90" y="835673"/>
            <a:ext cx="4789415" cy="1196340"/>
          </a:xfrm>
          <a:prstGeom prst="rect">
            <a:avLst/>
          </a:prstGeom>
        </p:spPr>
      </p:pic>
      <p:sp>
        <p:nvSpPr>
          <p:cNvPr id="3" name="CuadroTexto 2">
            <a:extLst>
              <a:ext uri="{FF2B5EF4-FFF2-40B4-BE49-F238E27FC236}">
                <a16:creationId xmlns:a16="http://schemas.microsoft.com/office/drawing/2014/main" id="{70364B08-D29A-B65E-0EA6-EE06833ABC9E}"/>
              </a:ext>
            </a:extLst>
          </p:cNvPr>
          <p:cNvSpPr txBox="1"/>
          <p:nvPr/>
        </p:nvSpPr>
        <p:spPr>
          <a:xfrm>
            <a:off x="1214223" y="5574329"/>
            <a:ext cx="2747099" cy="369332"/>
          </a:xfrm>
          <a:prstGeom prst="rect">
            <a:avLst/>
          </a:prstGeom>
          <a:noFill/>
        </p:spPr>
        <p:txBody>
          <a:bodyPr wrap="none" rtlCol="0">
            <a:spAutoFit/>
          </a:bodyPr>
          <a:lstStyle/>
          <a:p>
            <a:r>
              <a:rPr lang="es-ES" b="1" dirty="0"/>
              <a:t>www.latroupemalabo.com</a:t>
            </a:r>
          </a:p>
        </p:txBody>
      </p:sp>
      <p:sp>
        <p:nvSpPr>
          <p:cNvPr id="4" name="CuadroTexto 3">
            <a:extLst>
              <a:ext uri="{FF2B5EF4-FFF2-40B4-BE49-F238E27FC236}">
                <a16:creationId xmlns:a16="http://schemas.microsoft.com/office/drawing/2014/main" id="{99FC6459-3CD5-CAA7-B7C5-D9D995F7A616}"/>
              </a:ext>
            </a:extLst>
          </p:cNvPr>
          <p:cNvSpPr txBox="1"/>
          <p:nvPr/>
        </p:nvSpPr>
        <p:spPr>
          <a:xfrm>
            <a:off x="1175444" y="1960920"/>
            <a:ext cx="3729098" cy="2554545"/>
          </a:xfrm>
          <a:prstGeom prst="rect">
            <a:avLst/>
          </a:prstGeom>
          <a:noFill/>
        </p:spPr>
        <p:txBody>
          <a:bodyPr wrap="none" rtlCol="0">
            <a:spAutoFit/>
          </a:bodyPr>
          <a:lstStyle/>
          <a:p>
            <a:r>
              <a:rPr lang="es-ES" sz="1600" b="1" dirty="0"/>
              <a:t>DISTRIBUTION:</a:t>
            </a:r>
          </a:p>
          <a:p>
            <a:r>
              <a:rPr lang="es-ES" sz="1600" dirty="0"/>
              <a:t>SERGIO CHAVES </a:t>
            </a:r>
            <a:r>
              <a:rPr lang="es-ES" sz="1600" dirty="0">
                <a:hlinkClick r:id="rId4"/>
              </a:rPr>
              <a:t>ciamalabo@gmail.com</a:t>
            </a:r>
            <a:endParaRPr lang="es-ES" sz="1600" dirty="0"/>
          </a:p>
          <a:p>
            <a:r>
              <a:rPr lang="es-ES" sz="1600" dirty="0"/>
              <a:t>+34 658 77 22 25</a:t>
            </a:r>
          </a:p>
          <a:p>
            <a:r>
              <a:rPr lang="es-ES" sz="1600" dirty="0"/>
              <a:t>FLOR VAUGEOIS </a:t>
            </a:r>
            <a:r>
              <a:rPr lang="es-ES" sz="1600" dirty="0">
                <a:hlinkClick r:id="rId5"/>
              </a:rPr>
              <a:t>flormalabo13@gmail.com</a:t>
            </a:r>
            <a:endParaRPr lang="es-ES" sz="1600" dirty="0"/>
          </a:p>
          <a:p>
            <a:r>
              <a:rPr lang="es-ES" sz="1600" dirty="0"/>
              <a:t>+34 618 14 42 00</a:t>
            </a:r>
          </a:p>
          <a:p>
            <a:endParaRPr lang="es-ES" sz="1600" dirty="0"/>
          </a:p>
          <a:p>
            <a:r>
              <a:rPr lang="fr-FR" sz="1600" b="1" dirty="0">
                <a:effectLst/>
                <a:latin typeface="Calibri" panose="020F0502020204030204" pitchFamily="34" charset="0"/>
                <a:ea typeface="Calibri" panose="020F0502020204030204" pitchFamily="34" charset="0"/>
                <a:cs typeface="Times New Roman" panose="02020603050405020304" pitchFamily="18" charset="0"/>
              </a:rPr>
              <a:t>CONTACT TECHNIQUE</a:t>
            </a:r>
            <a:r>
              <a:rPr lang="es-ES" sz="1600" b="1" dirty="0"/>
              <a:t>:</a:t>
            </a:r>
          </a:p>
          <a:p>
            <a:r>
              <a:rPr lang="es-ES" sz="1600" dirty="0"/>
              <a:t>SERGIO CHAVES </a:t>
            </a:r>
            <a:r>
              <a:rPr lang="es-ES" sz="1600" dirty="0">
                <a:hlinkClick r:id="rId4"/>
              </a:rPr>
              <a:t>ciamalabo@gmail.com</a:t>
            </a:r>
            <a:endParaRPr lang="es-ES" sz="1600" dirty="0"/>
          </a:p>
          <a:p>
            <a:r>
              <a:rPr lang="es-ES" sz="1600" dirty="0"/>
              <a:t>+34 658 77 22 25</a:t>
            </a:r>
          </a:p>
          <a:p>
            <a:endParaRPr lang="es-ES" sz="1600" dirty="0"/>
          </a:p>
        </p:txBody>
      </p:sp>
      <p:grpSp>
        <p:nvGrpSpPr>
          <p:cNvPr id="5" name="Grupo 4">
            <a:extLst>
              <a:ext uri="{FF2B5EF4-FFF2-40B4-BE49-F238E27FC236}">
                <a16:creationId xmlns:a16="http://schemas.microsoft.com/office/drawing/2014/main" id="{E80883AB-E4E0-6D83-7801-7AE5273167EE}"/>
              </a:ext>
            </a:extLst>
          </p:cNvPr>
          <p:cNvGrpSpPr/>
          <p:nvPr/>
        </p:nvGrpSpPr>
        <p:grpSpPr>
          <a:xfrm>
            <a:off x="1264682" y="4331671"/>
            <a:ext cx="2164315" cy="965018"/>
            <a:chOff x="1955823" y="4953000"/>
            <a:chExt cx="2164315" cy="965018"/>
          </a:xfrm>
        </p:grpSpPr>
        <p:pic>
          <p:nvPicPr>
            <p:cNvPr id="1026" name="Picture 2" descr="Facebook - Entrar o registrarse">
              <a:extLst>
                <a:ext uri="{FF2B5EF4-FFF2-40B4-BE49-F238E27FC236}">
                  <a16:creationId xmlns:a16="http://schemas.microsoft.com/office/drawing/2014/main" id="{844AB710-1ABA-8C2B-A05A-A0813959A7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823" y="4953000"/>
              <a:ext cx="385761" cy="385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 - Wikipedia, la enciclopedia libre">
              <a:extLst>
                <a:ext uri="{FF2B5EF4-FFF2-40B4-BE49-F238E27FC236}">
                  <a16:creationId xmlns:a16="http://schemas.microsoft.com/office/drawing/2014/main" id="{859708AC-008B-1669-65BD-7BE89D857C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823" y="5553788"/>
              <a:ext cx="359129" cy="35912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274D65BF-D661-BB8F-9686-F073FAD0733A}"/>
                </a:ext>
              </a:extLst>
            </p:cNvPr>
            <p:cNvSpPr txBox="1"/>
            <p:nvPr/>
          </p:nvSpPr>
          <p:spPr>
            <a:xfrm>
              <a:off x="2430822" y="4966280"/>
              <a:ext cx="1682448" cy="369332"/>
            </a:xfrm>
            <a:prstGeom prst="rect">
              <a:avLst/>
            </a:prstGeom>
            <a:noFill/>
          </p:spPr>
          <p:txBody>
            <a:bodyPr wrap="none" rtlCol="0">
              <a:spAutoFit/>
            </a:bodyPr>
            <a:lstStyle/>
            <a:p>
              <a:r>
                <a:rPr lang="es-ES" dirty="0" err="1"/>
                <a:t>latroupemalabo</a:t>
              </a:r>
              <a:endParaRPr lang="es-ES" dirty="0"/>
            </a:p>
          </p:txBody>
        </p:sp>
        <p:sp>
          <p:nvSpPr>
            <p:cNvPr id="11" name="CuadroTexto 10">
              <a:extLst>
                <a:ext uri="{FF2B5EF4-FFF2-40B4-BE49-F238E27FC236}">
                  <a16:creationId xmlns:a16="http://schemas.microsoft.com/office/drawing/2014/main" id="{1ABFA582-A0BD-1B85-C0E2-801AD4B10942}"/>
                </a:ext>
              </a:extLst>
            </p:cNvPr>
            <p:cNvSpPr txBox="1"/>
            <p:nvPr/>
          </p:nvSpPr>
          <p:spPr>
            <a:xfrm>
              <a:off x="2437690" y="5548686"/>
              <a:ext cx="1682448" cy="369332"/>
            </a:xfrm>
            <a:prstGeom prst="rect">
              <a:avLst/>
            </a:prstGeom>
            <a:noFill/>
          </p:spPr>
          <p:txBody>
            <a:bodyPr wrap="none" rtlCol="0">
              <a:spAutoFit/>
            </a:bodyPr>
            <a:lstStyle/>
            <a:p>
              <a:r>
                <a:rPr lang="es-ES" dirty="0" err="1"/>
                <a:t>latroupemalabo</a:t>
              </a:r>
              <a:endParaRPr lang="es-ES" dirty="0"/>
            </a:p>
          </p:txBody>
        </p:sp>
      </p:grpSp>
      <p:pic>
        <p:nvPicPr>
          <p:cNvPr id="8" name="Imagen 7" descr="Texto&#10;&#10;Descripción generada automáticamente con confianza baja">
            <a:extLst>
              <a:ext uri="{FF2B5EF4-FFF2-40B4-BE49-F238E27FC236}">
                <a16:creationId xmlns:a16="http://schemas.microsoft.com/office/drawing/2014/main" id="{83D5BB11-666B-0594-0588-24403D767F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736" y="8107823"/>
            <a:ext cx="4326340" cy="638135"/>
          </a:xfrm>
          <a:prstGeom prst="rect">
            <a:avLst/>
          </a:prstGeom>
        </p:spPr>
      </p:pic>
      <p:pic>
        <p:nvPicPr>
          <p:cNvPr id="12" name="Imagen 11" descr="Imagen de la pantalla de un celular con texto e imagen&#10;&#10;Descripción generada automáticamente con confianza baja">
            <a:extLst>
              <a:ext uri="{FF2B5EF4-FFF2-40B4-BE49-F238E27FC236}">
                <a16:creationId xmlns:a16="http://schemas.microsoft.com/office/drawing/2014/main" id="{8C998BC4-0D04-79ED-29E8-12E6D41CA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3974" y="8107823"/>
            <a:ext cx="1102233" cy="638135"/>
          </a:xfrm>
          <a:prstGeom prst="rect">
            <a:avLst/>
          </a:prstGeom>
        </p:spPr>
      </p:pic>
    </p:spTree>
    <p:extLst>
      <p:ext uri="{BB962C8B-B14F-4D97-AF65-F5344CB8AC3E}">
        <p14:creationId xmlns:p14="http://schemas.microsoft.com/office/powerpoint/2010/main" val="336496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A2AE8FF-6AF8-EB63-7C94-6DC7E350E08D}"/>
              </a:ext>
            </a:extLst>
          </p:cNvPr>
          <p:cNvSpPr/>
          <p:nvPr/>
        </p:nvSpPr>
        <p:spPr>
          <a:xfrm>
            <a:off x="-1" y="4216780"/>
            <a:ext cx="6839073" cy="57563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4" name="Imagen 3" descr="Imagen de la pantalla de un video juego&#10;&#10;Descripción generada automáticamente con confianza baja">
            <a:extLst>
              <a:ext uri="{FF2B5EF4-FFF2-40B4-BE49-F238E27FC236}">
                <a16:creationId xmlns:a16="http://schemas.microsoft.com/office/drawing/2014/main" id="{273D1219-1288-D356-2133-093D952A0DA9}"/>
              </a:ext>
            </a:extLst>
          </p:cNvPr>
          <p:cNvPicPr>
            <a:picLocks noChangeAspect="1"/>
          </p:cNvPicPr>
          <p:nvPr/>
        </p:nvPicPr>
        <p:blipFill rotWithShape="1">
          <a:blip r:embed="rId2">
            <a:extLst>
              <a:ext uri="{28A0092B-C50C-407E-A947-70E740481C1C}">
                <a14:useLocalDpi xmlns:a14="http://schemas.microsoft.com/office/drawing/2010/main" val="0"/>
              </a:ext>
            </a:extLst>
          </a:blip>
          <a:srcRect l="113" t="12776" r="-113" b="319"/>
          <a:stretch/>
        </p:blipFill>
        <p:spPr>
          <a:xfrm>
            <a:off x="0" y="0"/>
            <a:ext cx="6858000" cy="4216780"/>
          </a:xfrm>
          <a:prstGeom prst="rect">
            <a:avLst/>
          </a:prstGeom>
        </p:spPr>
      </p:pic>
      <p:sp>
        <p:nvSpPr>
          <p:cNvPr id="5" name="CuadroTexto 4">
            <a:extLst>
              <a:ext uri="{FF2B5EF4-FFF2-40B4-BE49-F238E27FC236}">
                <a16:creationId xmlns:a16="http://schemas.microsoft.com/office/drawing/2014/main" id="{7B60BD6C-8F6F-08C1-4DCC-694EED225515}"/>
              </a:ext>
            </a:extLst>
          </p:cNvPr>
          <p:cNvSpPr txBox="1"/>
          <p:nvPr/>
        </p:nvSpPr>
        <p:spPr>
          <a:xfrm>
            <a:off x="466785" y="4495832"/>
            <a:ext cx="5905500" cy="3275640"/>
          </a:xfrm>
          <a:prstGeom prst="rect">
            <a:avLst/>
          </a:prstGeom>
          <a:noFill/>
        </p:spPr>
        <p:txBody>
          <a:bodyPr wrap="square">
            <a:spAutoFit/>
          </a:bodyPr>
          <a:lstStyle/>
          <a:p>
            <a:pPr algn="just">
              <a:lnSpc>
                <a:spcPct val="107000"/>
              </a:lnSpc>
              <a:spcAft>
                <a:spcPts val="800"/>
              </a:spcAft>
            </a:pPr>
            <a:r>
              <a:rPr lang="es-E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Les Pfeiffer nous présentent un scénario dystopique, une ère future imaginaire, dans laquelle la musique telle que nous la connaissons aujourd'hui a disparu, l'art se meurt, l'ère numérique est puissante, conséquence des tendances sociales actuelles extrapolées avec une fin apocalyptique; la machine prend le contrôle des émotions humaines. La présence de la technologie à notre époque, et ses abus, pourraient conduire l'humanité vers un avenir sans âme. </a:t>
            </a:r>
            <a:endParaRPr lang="es-E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Nous recueillons des informations sur le septième art, sur des scénarios apocalyptiques, sur des films comme Dune, Métropolis, Black Mirror,... </a:t>
            </a:r>
            <a:endParaRPr lang="es-E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 livres et d'auteurs tels que George Orwell, "1984", Kurt </a:t>
            </a:r>
            <a:r>
              <a:rPr lang="fr-FR" sz="13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Vonnegot</a:t>
            </a:r>
            <a:r>
              <a:rPr lang="fr-FR"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avec "La pianola", où les hommes sont laissés pour compte par les machines ; entre autres. </a:t>
            </a:r>
            <a:endParaRPr lang="es-E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L'esthétique met ses piliers dans la peinture métaphysique, et dans la déshumanisation. </a:t>
            </a:r>
            <a:endParaRPr lang="es-E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43B46722-5146-C6D8-14F0-49A933DEEE73}"/>
              </a:ext>
            </a:extLst>
          </p:cNvPr>
          <p:cNvSpPr txBox="1"/>
          <p:nvPr/>
        </p:nvSpPr>
        <p:spPr>
          <a:xfrm>
            <a:off x="290146" y="7879174"/>
            <a:ext cx="6277708" cy="1450205"/>
          </a:xfrm>
          <a:prstGeom prst="rect">
            <a:avLst/>
          </a:prstGeom>
          <a:noFill/>
        </p:spPr>
        <p:txBody>
          <a:bodyPr wrap="square">
            <a:spAutoFit/>
          </a:bodyPr>
          <a:lstStyle/>
          <a:p>
            <a:pPr>
              <a:lnSpc>
                <a:spcPct val="107000"/>
              </a:lnSpc>
              <a:spcAft>
                <a:spcPts val="800"/>
              </a:spcAft>
            </a:pPr>
            <a:r>
              <a:rPr lang="es-ES" sz="1200" dirty="0">
                <a:solidFill>
                  <a:schemeClr val="accent4">
                    <a:lumMod val="75000"/>
                  </a:schemeClr>
                </a:solidFill>
                <a:effectLst/>
                <a:latin typeface="Clarendon Lt BT" panose="02040604040505020204" pitchFamily="18" charset="0"/>
                <a:ea typeface="Calibri" panose="020F0502020204030204" pitchFamily="34" charset="0"/>
                <a:cs typeface="Times New Roman" panose="02020603050405020304" pitchFamily="18" charset="0"/>
              </a:rPr>
              <a:t>PFEIFFER</a:t>
            </a:r>
            <a:r>
              <a:rPr lang="es-ES" sz="1300" dirty="0">
                <a:solidFill>
                  <a:schemeClr val="bg1"/>
                </a:solidFill>
                <a:latin typeface="Clarendon Lt BT" panose="02040604040505020204" pitchFamily="18" charset="0"/>
                <a:ea typeface="Calibri" panose="020F0502020204030204" pitchFamily="34" charset="0"/>
                <a:cs typeface="Times New Roman" panose="02020603050405020304" pitchFamily="18" charset="0"/>
              </a:rPr>
              <a:t>: </a:t>
            </a:r>
            <a:r>
              <a:rPr lang="fr-FR" sz="1300" dirty="0">
                <a:solidFill>
                  <a:schemeClr val="bg1"/>
                </a:solidFill>
                <a:effectLst/>
                <a:ea typeface="Calibri" panose="020F0502020204030204" pitchFamily="34" charset="0"/>
                <a:cs typeface="Times New Roman" panose="02020603050405020304" pitchFamily="18" charset="0"/>
              </a:rPr>
              <a:t>L'origine du mot fait référence à la personne qui jouait du fifre, ce qui est très aiguë (cf. la voix </a:t>
            </a:r>
            <a:r>
              <a:rPr lang="fr-FR" sz="1300" dirty="0" err="1">
                <a:solidFill>
                  <a:schemeClr val="bg1"/>
                </a:solidFill>
                <a:effectLst/>
                <a:ea typeface="Calibri" panose="020F0502020204030204" pitchFamily="34" charset="0"/>
                <a:cs typeface="Times New Roman" panose="02020603050405020304" pitchFamily="18" charset="0"/>
              </a:rPr>
              <a:t>pífaro</a:t>
            </a:r>
            <a:r>
              <a:rPr lang="fr-FR" sz="1300" dirty="0">
                <a:solidFill>
                  <a:schemeClr val="bg1"/>
                </a:solidFill>
                <a:effectLst/>
                <a:ea typeface="Calibri" panose="020F0502020204030204" pitchFamily="34" charset="0"/>
                <a:cs typeface="Times New Roman" panose="02020603050405020304" pitchFamily="18" charset="0"/>
              </a:rPr>
              <a:t> et </a:t>
            </a:r>
            <a:r>
              <a:rPr lang="fr-FR" sz="1300" dirty="0" err="1">
                <a:solidFill>
                  <a:schemeClr val="bg1"/>
                </a:solidFill>
                <a:effectLst/>
                <a:ea typeface="Calibri" panose="020F0502020204030204" pitchFamily="34" charset="0"/>
                <a:cs typeface="Times New Roman" panose="02020603050405020304" pitchFamily="18" charset="0"/>
              </a:rPr>
              <a:t>pífano</a:t>
            </a:r>
            <a:r>
              <a:rPr lang="fr-FR" sz="1300" dirty="0">
                <a:solidFill>
                  <a:schemeClr val="bg1"/>
                </a:solidFill>
                <a:effectLst/>
                <a:ea typeface="Calibri" panose="020F0502020204030204" pitchFamily="34" charset="0"/>
                <a:cs typeface="Times New Roman" panose="02020603050405020304" pitchFamily="18" charset="0"/>
              </a:rPr>
              <a:t> dans le dictionnaire de l'Académie royale espagnole, avec son origine de l'allemand "</a:t>
            </a:r>
            <a:r>
              <a:rPr lang="fr-FR" sz="1300" dirty="0" err="1">
                <a:solidFill>
                  <a:schemeClr val="bg1"/>
                </a:solidFill>
                <a:effectLst/>
                <a:ea typeface="Calibri" panose="020F0502020204030204" pitchFamily="34" charset="0"/>
                <a:cs typeface="Times New Roman" panose="02020603050405020304" pitchFamily="18" charset="0"/>
              </a:rPr>
              <a:t>Pfeifer</a:t>
            </a:r>
            <a:r>
              <a:rPr lang="fr-FR" sz="1300" dirty="0">
                <a:solidFill>
                  <a:schemeClr val="bg1"/>
                </a:solidFill>
                <a:effectLst/>
                <a:ea typeface="Calibri" panose="020F0502020204030204" pitchFamily="34" charset="0"/>
                <a:cs typeface="Times New Roman" panose="02020603050405020304" pitchFamily="18" charset="0"/>
              </a:rPr>
              <a:t>". Sur les armoiries nobles, vous pouvez voir un homme jouant d’un instrument à vent. Manière déshonorante ou péjorative d'appeler les musiciens.</a:t>
            </a:r>
            <a:endParaRPr lang="es-ES" sz="1300" dirty="0">
              <a:solidFill>
                <a:schemeClr val="bg1"/>
              </a:solidFill>
              <a:effectLst/>
              <a:ea typeface="Calibri" panose="020F0502020204030204" pitchFamily="34" charset="0"/>
              <a:cs typeface="Times New Roman" panose="02020603050405020304" pitchFamily="18" charset="0"/>
            </a:endParaRPr>
          </a:p>
          <a:p>
            <a:pPr>
              <a:lnSpc>
                <a:spcPct val="107000"/>
              </a:lnSpc>
              <a:spcAft>
                <a:spcPts val="800"/>
              </a:spcAft>
            </a:pPr>
            <a:endParaRPr lang="es-ES" sz="1200" dirty="0">
              <a:solidFill>
                <a:schemeClr val="bg1"/>
              </a:solidFill>
              <a:effectLst/>
              <a:latin typeface="Clarendon Lt BT" panose="0204060404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0364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Un grupo de personas con instrumentos musicales en escenario&#10;&#10;Descripción generada automáticamente con confianza media">
            <a:extLst>
              <a:ext uri="{FF2B5EF4-FFF2-40B4-BE49-F238E27FC236}">
                <a16:creationId xmlns:a16="http://schemas.microsoft.com/office/drawing/2014/main" id="{9DADA623-B956-08EE-F907-1F5BFDB44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3001"/>
            <a:ext cx="6858000" cy="4562929"/>
          </a:xfrm>
          <a:prstGeom prst="rect">
            <a:avLst/>
          </a:prstGeom>
        </p:spPr>
      </p:pic>
      <p:pic>
        <p:nvPicPr>
          <p:cNvPr id="5" name="Imagen 4" descr="Un par de personas con instrumentos musicales y micrófonos en un escenario&#10;&#10;Descripción generada automáticamente con confianza media">
            <a:extLst>
              <a:ext uri="{FF2B5EF4-FFF2-40B4-BE49-F238E27FC236}">
                <a16:creationId xmlns:a16="http://schemas.microsoft.com/office/drawing/2014/main" id="{A238A03F-CC91-3601-8145-E05921118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4562929"/>
          </a:xfrm>
          <a:prstGeom prst="rect">
            <a:avLst/>
          </a:prstGeom>
        </p:spPr>
      </p:pic>
      <p:sp>
        <p:nvSpPr>
          <p:cNvPr id="6" name="Rectángulo 5">
            <a:extLst>
              <a:ext uri="{FF2B5EF4-FFF2-40B4-BE49-F238E27FC236}">
                <a16:creationId xmlns:a16="http://schemas.microsoft.com/office/drawing/2014/main" id="{6F20749B-0C99-68B6-38B1-0616B764EF95}"/>
              </a:ext>
            </a:extLst>
          </p:cNvPr>
          <p:cNvSpPr/>
          <p:nvPr/>
        </p:nvSpPr>
        <p:spPr>
          <a:xfrm>
            <a:off x="0" y="4562999"/>
            <a:ext cx="6858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30CC79F3-F2A5-5AA3-289E-BCF73ADC4EC8}"/>
              </a:ext>
            </a:extLst>
          </p:cNvPr>
          <p:cNvSpPr txBox="1"/>
          <p:nvPr/>
        </p:nvSpPr>
        <p:spPr>
          <a:xfrm>
            <a:off x="471033" y="4874346"/>
            <a:ext cx="3554178" cy="646331"/>
          </a:xfrm>
          <a:prstGeom prst="rect">
            <a:avLst/>
          </a:prstGeom>
          <a:noFill/>
        </p:spPr>
        <p:txBody>
          <a:bodyPr wrap="none" rtlCol="0">
            <a:spAutoFit/>
          </a:bodyPr>
          <a:lstStyle/>
          <a:p>
            <a:r>
              <a:rPr lang="fr-FR"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rPr>
              <a:t>MUSIQUE EN MOUVEMENT</a:t>
            </a:r>
            <a:endParaRPr lang="es-ES"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endParaRPr>
          </a:p>
          <a:p>
            <a:endParaRPr lang="es-ES" dirty="0">
              <a:solidFill>
                <a:schemeClr val="bg1"/>
              </a:solidFill>
              <a:latin typeface="Clarendon BT" panose="02040704040505020204" pitchFamily="18" charset="0"/>
            </a:endParaRPr>
          </a:p>
        </p:txBody>
      </p:sp>
      <p:grpSp>
        <p:nvGrpSpPr>
          <p:cNvPr id="11" name="Grupo 10">
            <a:extLst>
              <a:ext uri="{FF2B5EF4-FFF2-40B4-BE49-F238E27FC236}">
                <a16:creationId xmlns:a16="http://schemas.microsoft.com/office/drawing/2014/main" id="{9F2C23E1-E71E-2789-8E8F-CC015093C939}"/>
              </a:ext>
            </a:extLst>
          </p:cNvPr>
          <p:cNvGrpSpPr/>
          <p:nvPr/>
        </p:nvGrpSpPr>
        <p:grpSpPr>
          <a:xfrm>
            <a:off x="5197882" y="83611"/>
            <a:ext cx="1590564" cy="576765"/>
            <a:chOff x="5197882" y="83611"/>
            <a:chExt cx="1590564" cy="576765"/>
          </a:xfrm>
        </p:grpSpPr>
        <p:sp>
          <p:nvSpPr>
            <p:cNvPr id="8" name="CuadroTexto 7">
              <a:extLst>
                <a:ext uri="{FF2B5EF4-FFF2-40B4-BE49-F238E27FC236}">
                  <a16:creationId xmlns:a16="http://schemas.microsoft.com/office/drawing/2014/main" id="{BD324243-20C3-03DD-6A0E-00F8869D2F47}"/>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9" name="Imagen 8" descr="Logotipo&#10;&#10;Descripción generada automáticamente con confianza media">
              <a:extLst>
                <a:ext uri="{FF2B5EF4-FFF2-40B4-BE49-F238E27FC236}">
                  <a16:creationId xmlns:a16="http://schemas.microsoft.com/office/drawing/2014/main" id="{90EE3D46-0B81-327A-7E67-50B639D7B0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3316228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1E98E72-149F-4FC7-A3C8-862C49A9C4E0}"/>
              </a:ext>
            </a:extLst>
          </p:cNvPr>
          <p:cNvSpPr/>
          <p:nvPr/>
        </p:nvSpPr>
        <p:spPr>
          <a:xfrm>
            <a:off x="0" y="4407877"/>
            <a:ext cx="6858000" cy="13676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2" name="Imagen 1" descr="Imagen que contiene interior, parado, cuarto, frente&#10;&#10;Descripción generada automáticamente">
            <a:extLst>
              <a:ext uri="{FF2B5EF4-FFF2-40B4-BE49-F238E27FC236}">
                <a16:creationId xmlns:a16="http://schemas.microsoft.com/office/drawing/2014/main" id="{C41E25B1-8105-06C5-09A4-D02EC04FA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3567"/>
            <a:ext cx="6858000" cy="4562928"/>
          </a:xfrm>
          <a:prstGeom prst="rect">
            <a:avLst/>
          </a:prstGeom>
        </p:spPr>
      </p:pic>
      <p:pic>
        <p:nvPicPr>
          <p:cNvPr id="3" name="Imagen 2" descr="Imagen que contiene interior, oscuro, noche, cuarto&#10;&#10;Descripción generada automáticamente">
            <a:extLst>
              <a:ext uri="{FF2B5EF4-FFF2-40B4-BE49-F238E27FC236}">
                <a16:creationId xmlns:a16="http://schemas.microsoft.com/office/drawing/2014/main" id="{45E43D95-F398-9574-2C7C-680A8866B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4563000"/>
          </a:xfrm>
          <a:prstGeom prst="rect">
            <a:avLst/>
          </a:prstGeom>
        </p:spPr>
      </p:pic>
      <p:sp>
        <p:nvSpPr>
          <p:cNvPr id="4" name="CuadroTexto 3">
            <a:extLst>
              <a:ext uri="{FF2B5EF4-FFF2-40B4-BE49-F238E27FC236}">
                <a16:creationId xmlns:a16="http://schemas.microsoft.com/office/drawing/2014/main" id="{460BE11A-EDDD-64D0-B75B-CA8A128D6A5F}"/>
              </a:ext>
            </a:extLst>
          </p:cNvPr>
          <p:cNvSpPr txBox="1"/>
          <p:nvPr/>
        </p:nvSpPr>
        <p:spPr>
          <a:xfrm>
            <a:off x="464464" y="4891668"/>
            <a:ext cx="2451312" cy="646331"/>
          </a:xfrm>
          <a:prstGeom prst="rect">
            <a:avLst/>
          </a:prstGeom>
          <a:noFill/>
        </p:spPr>
        <p:txBody>
          <a:bodyPr wrap="none" rtlCol="0">
            <a:spAutoFit/>
          </a:bodyPr>
          <a:lstStyle/>
          <a:p>
            <a:r>
              <a:rPr lang="fr-FR"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rPr>
              <a:t>POÉSIE VISUELLE</a:t>
            </a:r>
            <a:endParaRPr lang="es-ES"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endParaRPr>
          </a:p>
          <a:p>
            <a:endParaRPr lang="es-ES" dirty="0">
              <a:solidFill>
                <a:schemeClr val="bg1"/>
              </a:solidFill>
              <a:latin typeface="Clarendon BT" panose="02040704040505020204" pitchFamily="18" charset="0"/>
            </a:endParaRPr>
          </a:p>
        </p:txBody>
      </p:sp>
      <p:grpSp>
        <p:nvGrpSpPr>
          <p:cNvPr id="6" name="Grupo 5">
            <a:extLst>
              <a:ext uri="{FF2B5EF4-FFF2-40B4-BE49-F238E27FC236}">
                <a16:creationId xmlns:a16="http://schemas.microsoft.com/office/drawing/2014/main" id="{11007A29-1D1A-EFF2-73A2-3A0A37512D0C}"/>
              </a:ext>
            </a:extLst>
          </p:cNvPr>
          <p:cNvGrpSpPr/>
          <p:nvPr/>
        </p:nvGrpSpPr>
        <p:grpSpPr>
          <a:xfrm>
            <a:off x="5197882" y="83611"/>
            <a:ext cx="1590564" cy="576765"/>
            <a:chOff x="5197882" y="83611"/>
            <a:chExt cx="1590564" cy="576765"/>
          </a:xfrm>
        </p:grpSpPr>
        <p:sp>
          <p:nvSpPr>
            <p:cNvPr id="7" name="CuadroTexto 6">
              <a:extLst>
                <a:ext uri="{FF2B5EF4-FFF2-40B4-BE49-F238E27FC236}">
                  <a16:creationId xmlns:a16="http://schemas.microsoft.com/office/drawing/2014/main" id="{80D935DD-3BC6-3D3C-8931-71345E6FE07B}"/>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8" name="Imagen 7" descr="Logotipo&#10;&#10;Descripción generada automáticamente con confianza media">
              <a:extLst>
                <a:ext uri="{FF2B5EF4-FFF2-40B4-BE49-F238E27FC236}">
                  <a16:creationId xmlns:a16="http://schemas.microsoft.com/office/drawing/2014/main" id="{3556C795-68CA-F2C1-F41C-50E6C2C21CF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87768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3922CCE-60F1-ACE5-1153-663AB98D1D55}"/>
              </a:ext>
            </a:extLst>
          </p:cNvPr>
          <p:cNvSpPr/>
          <p:nvPr/>
        </p:nvSpPr>
        <p:spPr>
          <a:xfrm>
            <a:off x="0" y="4562928"/>
            <a:ext cx="6858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3" name="Imagen 2" descr="Imagen que contiene interior, hombre, frente, caminando&#10;&#10;Descripción generada automáticamente">
            <a:extLst>
              <a:ext uri="{FF2B5EF4-FFF2-40B4-BE49-F238E27FC236}">
                <a16:creationId xmlns:a16="http://schemas.microsoft.com/office/drawing/2014/main" id="{2614B9C4-7D06-6979-FE45-9515639AA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4562929"/>
          </a:xfrm>
          <a:prstGeom prst="rect">
            <a:avLst/>
          </a:prstGeom>
        </p:spPr>
      </p:pic>
      <p:pic>
        <p:nvPicPr>
          <p:cNvPr id="8" name="Imagen 7" descr="Un par de personas con instrumentos musicales en un escenario&#10;&#10;Descripción generada automáticamente con confianza baja">
            <a:extLst>
              <a:ext uri="{FF2B5EF4-FFF2-40B4-BE49-F238E27FC236}">
                <a16:creationId xmlns:a16="http://schemas.microsoft.com/office/drawing/2014/main" id="{0ED8E7F5-BAA1-5A05-9564-9D5C005C3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3072"/>
            <a:ext cx="6858000" cy="4562929"/>
          </a:xfrm>
          <a:prstGeom prst="rect">
            <a:avLst/>
          </a:prstGeom>
        </p:spPr>
      </p:pic>
      <p:sp>
        <p:nvSpPr>
          <p:cNvPr id="7" name="CuadroTexto 6">
            <a:extLst>
              <a:ext uri="{FF2B5EF4-FFF2-40B4-BE49-F238E27FC236}">
                <a16:creationId xmlns:a16="http://schemas.microsoft.com/office/drawing/2014/main" id="{E3AE918A-1096-D5AA-45E0-EC6A110B346A}"/>
              </a:ext>
            </a:extLst>
          </p:cNvPr>
          <p:cNvSpPr txBox="1"/>
          <p:nvPr/>
        </p:nvSpPr>
        <p:spPr>
          <a:xfrm>
            <a:off x="464547" y="4923331"/>
            <a:ext cx="4054636" cy="646331"/>
          </a:xfrm>
          <a:prstGeom prst="rect">
            <a:avLst/>
          </a:prstGeom>
          <a:noFill/>
          <a:effectLst>
            <a:glow rad="228600">
              <a:schemeClr val="accent4">
                <a:satMod val="175000"/>
                <a:alpha val="40000"/>
              </a:schemeClr>
            </a:glow>
          </a:effectLst>
        </p:spPr>
        <p:txBody>
          <a:bodyPr wrap="none" rtlCol="0">
            <a:spAutoFit/>
          </a:bodyPr>
          <a:lstStyle/>
          <a:p>
            <a:r>
              <a:rPr lang="fr-FR"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rPr>
              <a:t>UNE HISTOIRE PASSIONNANTE</a:t>
            </a:r>
            <a:endParaRPr lang="es-ES"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endParaRPr>
          </a:p>
          <a:p>
            <a:endParaRPr lang="es-ES" dirty="0">
              <a:solidFill>
                <a:schemeClr val="bg1"/>
              </a:solidFill>
              <a:latin typeface="Clarendon BT" panose="02040704040505020204" pitchFamily="18" charset="0"/>
            </a:endParaRPr>
          </a:p>
        </p:txBody>
      </p:sp>
      <p:grpSp>
        <p:nvGrpSpPr>
          <p:cNvPr id="9" name="Grupo 8">
            <a:extLst>
              <a:ext uri="{FF2B5EF4-FFF2-40B4-BE49-F238E27FC236}">
                <a16:creationId xmlns:a16="http://schemas.microsoft.com/office/drawing/2014/main" id="{552317A7-D227-0A91-D752-6C1D78891A1E}"/>
              </a:ext>
            </a:extLst>
          </p:cNvPr>
          <p:cNvGrpSpPr/>
          <p:nvPr/>
        </p:nvGrpSpPr>
        <p:grpSpPr>
          <a:xfrm>
            <a:off x="573316" y="9051269"/>
            <a:ext cx="6391812" cy="655361"/>
            <a:chOff x="573316" y="9051269"/>
            <a:chExt cx="6391812" cy="655361"/>
          </a:xfrm>
        </p:grpSpPr>
        <p:sp>
          <p:nvSpPr>
            <p:cNvPr id="10" name="CuadroTexto 9">
              <a:extLst>
                <a:ext uri="{FF2B5EF4-FFF2-40B4-BE49-F238E27FC236}">
                  <a16:creationId xmlns:a16="http://schemas.microsoft.com/office/drawing/2014/main" id="{3099A0F6-1D97-DD96-4255-3DE6A121CC05}"/>
                </a:ext>
              </a:extLst>
            </p:cNvPr>
            <p:cNvSpPr txBox="1"/>
            <p:nvPr/>
          </p:nvSpPr>
          <p:spPr>
            <a:xfrm>
              <a:off x="814878" y="9099923"/>
              <a:ext cx="6150250" cy="461665"/>
            </a:xfrm>
            <a:prstGeom prst="rect">
              <a:avLst/>
            </a:prstGeom>
            <a:noFill/>
          </p:spPr>
          <p:txBody>
            <a:bodyPr wrap="square">
              <a:spAutoFit/>
            </a:bodyPr>
            <a:lstStyle/>
            <a:p>
              <a:r>
                <a:rPr lang="es-ES" sz="1200" b="1" dirty="0">
                  <a:solidFill>
                    <a:schemeClr val="accent2">
                      <a:lumMod val="75000"/>
                    </a:schemeClr>
                  </a:solidFill>
                </a:rPr>
                <a:t> DISTRIBUTION: </a:t>
              </a:r>
              <a:r>
                <a:rPr lang="es-ES" sz="1200" dirty="0">
                  <a:solidFill>
                    <a:schemeClr val="bg1"/>
                  </a:solidFill>
                </a:rPr>
                <a:t>LA TROUPE MALABÓ</a:t>
              </a:r>
              <a:r>
                <a:rPr lang="es-ES" sz="1200" dirty="0">
                  <a:solidFill>
                    <a:schemeClr val="accent2">
                      <a:lumMod val="75000"/>
                    </a:schemeClr>
                  </a:solidFill>
                </a:rPr>
                <a:t> </a:t>
              </a:r>
              <a:r>
                <a:rPr lang="es-ES" sz="1200" b="1" dirty="0">
                  <a:solidFill>
                    <a:schemeClr val="accent2">
                      <a:lumMod val="75000"/>
                    </a:schemeClr>
                  </a:solidFill>
                </a:rPr>
                <a:t>/ </a:t>
              </a:r>
              <a:r>
                <a:rPr lang="es-ES" sz="1200" dirty="0">
                  <a:solidFill>
                    <a:schemeClr val="bg1"/>
                  </a:solidFill>
                </a:rPr>
                <a:t>SERGIO CHAVES </a:t>
              </a:r>
              <a:r>
                <a:rPr lang="es-ES" sz="1200" dirty="0">
                  <a:solidFill>
                    <a:schemeClr val="bg1"/>
                  </a:solidFill>
                  <a:hlinkClick r:id="rId4">
                    <a:extLst>
                      <a:ext uri="{A12FA001-AC4F-418D-AE19-62706E023703}">
                        <ahyp:hlinkClr xmlns:ahyp="http://schemas.microsoft.com/office/drawing/2018/hyperlinkcolor" val="tx"/>
                      </a:ext>
                    </a:extLst>
                  </a:hlinkClick>
                </a:rPr>
                <a:t>ciamalabo@gmail.com</a:t>
              </a:r>
              <a:r>
                <a:rPr lang="es-ES" sz="1200" dirty="0">
                  <a:solidFill>
                    <a:schemeClr val="bg1"/>
                  </a:solidFill>
                </a:rPr>
                <a:t>  				                658 77 22 25         www.latroupemalabo.com</a:t>
              </a:r>
            </a:p>
          </p:txBody>
        </p:sp>
        <p:grpSp>
          <p:nvGrpSpPr>
            <p:cNvPr id="11" name="Grupo 10">
              <a:extLst>
                <a:ext uri="{FF2B5EF4-FFF2-40B4-BE49-F238E27FC236}">
                  <a16:creationId xmlns:a16="http://schemas.microsoft.com/office/drawing/2014/main" id="{C91D1BE7-9B00-EF29-5C5F-17DB464AC358}"/>
                </a:ext>
              </a:extLst>
            </p:cNvPr>
            <p:cNvGrpSpPr/>
            <p:nvPr/>
          </p:nvGrpSpPr>
          <p:grpSpPr>
            <a:xfrm>
              <a:off x="573316" y="9051269"/>
              <a:ext cx="5343025" cy="655361"/>
              <a:chOff x="573316" y="9051269"/>
              <a:chExt cx="5343025" cy="655361"/>
            </a:xfrm>
          </p:grpSpPr>
          <p:pic>
            <p:nvPicPr>
              <p:cNvPr id="12" name="Imagen 11" descr="Logotipo&#10;&#10;Descripción generada automáticamente con confianza media">
                <a:extLst>
                  <a:ext uri="{FF2B5EF4-FFF2-40B4-BE49-F238E27FC236}">
                    <a16:creationId xmlns:a16="http://schemas.microsoft.com/office/drawing/2014/main" id="{887647C0-303A-47DF-D98C-ED16018E5E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73316" y="9051269"/>
                <a:ext cx="391087" cy="370755"/>
              </a:xfrm>
              <a:prstGeom prst="rect">
                <a:avLst/>
              </a:prstGeom>
            </p:spPr>
          </p:pic>
          <p:sp>
            <p:nvSpPr>
              <p:cNvPr id="13" name="Rectángulo: esquinas redondeadas 12">
                <a:extLst>
                  <a:ext uri="{FF2B5EF4-FFF2-40B4-BE49-F238E27FC236}">
                    <a16:creationId xmlns:a16="http://schemas.microsoft.com/office/drawing/2014/main" id="{3537B78F-4D5B-AB21-2864-1BBB8FD9F985}"/>
                  </a:ext>
                </a:extLst>
              </p:cNvPr>
              <p:cNvSpPr/>
              <p:nvPr/>
            </p:nvSpPr>
            <p:spPr>
              <a:xfrm>
                <a:off x="575276" y="9660911"/>
                <a:ext cx="5341065"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14" name="Grupo 13">
            <a:extLst>
              <a:ext uri="{FF2B5EF4-FFF2-40B4-BE49-F238E27FC236}">
                <a16:creationId xmlns:a16="http://schemas.microsoft.com/office/drawing/2014/main" id="{F35A2533-A4F2-DDF4-3740-703C964B1494}"/>
              </a:ext>
            </a:extLst>
          </p:cNvPr>
          <p:cNvGrpSpPr/>
          <p:nvPr/>
        </p:nvGrpSpPr>
        <p:grpSpPr>
          <a:xfrm>
            <a:off x="5197882" y="83611"/>
            <a:ext cx="1590564" cy="576765"/>
            <a:chOff x="5197882" y="83611"/>
            <a:chExt cx="1590564" cy="576765"/>
          </a:xfrm>
        </p:grpSpPr>
        <p:sp>
          <p:nvSpPr>
            <p:cNvPr id="15" name="CuadroTexto 14">
              <a:extLst>
                <a:ext uri="{FF2B5EF4-FFF2-40B4-BE49-F238E27FC236}">
                  <a16:creationId xmlns:a16="http://schemas.microsoft.com/office/drawing/2014/main" id="{B89C2A1E-DD80-846F-7F1C-FD592D6F57E1}"/>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16" name="Imagen 15" descr="Logotipo&#10;&#10;Descripción generada automáticamente con confianza media">
              <a:extLst>
                <a:ext uri="{FF2B5EF4-FFF2-40B4-BE49-F238E27FC236}">
                  <a16:creationId xmlns:a16="http://schemas.microsoft.com/office/drawing/2014/main" id="{E3EDE88E-477F-3E45-E946-73792D65E3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370429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3A59E9A-619E-8004-52F9-00B43122F360}"/>
              </a:ext>
            </a:extLst>
          </p:cNvPr>
          <p:cNvSpPr/>
          <p:nvPr/>
        </p:nvSpPr>
        <p:spPr>
          <a:xfrm>
            <a:off x="0" y="4486031"/>
            <a:ext cx="6858000" cy="9612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2" name="Imagen 1" descr="Imagen que contiene interior, tabla, hombre, parado&#10;&#10;Descripción generada automáticamente">
            <a:extLst>
              <a:ext uri="{FF2B5EF4-FFF2-40B4-BE49-F238E27FC236}">
                <a16:creationId xmlns:a16="http://schemas.microsoft.com/office/drawing/2014/main" id="{4625077A-3F69-0433-0061-E42C86A39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 y="0"/>
            <a:ext cx="6858892" cy="4563220"/>
          </a:xfrm>
          <a:prstGeom prst="rect">
            <a:avLst/>
          </a:prstGeom>
        </p:spPr>
      </p:pic>
      <p:pic>
        <p:nvPicPr>
          <p:cNvPr id="7" name="Imagen 6" descr="Imagen que contiene edificio, persona, exterior, sostener&#10;&#10;Descripción generada automáticamente">
            <a:extLst>
              <a:ext uri="{FF2B5EF4-FFF2-40B4-BE49-F238E27FC236}">
                <a16:creationId xmlns:a16="http://schemas.microsoft.com/office/drawing/2014/main" id="{14B1C812-ECEC-E06A-6B6A-D3BBAB60B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 y="5343071"/>
            <a:ext cx="6858000" cy="4562929"/>
          </a:xfrm>
          <a:prstGeom prst="rect">
            <a:avLst/>
          </a:prstGeom>
        </p:spPr>
      </p:pic>
      <p:sp>
        <p:nvSpPr>
          <p:cNvPr id="9" name="CuadroTexto 8">
            <a:extLst>
              <a:ext uri="{FF2B5EF4-FFF2-40B4-BE49-F238E27FC236}">
                <a16:creationId xmlns:a16="http://schemas.microsoft.com/office/drawing/2014/main" id="{727A6668-491D-1CB4-1643-A5CBBEE97EA8}"/>
              </a:ext>
            </a:extLst>
          </p:cNvPr>
          <p:cNvSpPr txBox="1"/>
          <p:nvPr/>
        </p:nvSpPr>
        <p:spPr>
          <a:xfrm>
            <a:off x="463921" y="4953000"/>
            <a:ext cx="2010487" cy="369332"/>
          </a:xfrm>
          <a:prstGeom prst="rect">
            <a:avLst/>
          </a:prstGeom>
          <a:noFill/>
        </p:spPr>
        <p:txBody>
          <a:bodyPr wrap="none" rtlCol="0">
            <a:spAutoFit/>
          </a:bodyPr>
          <a:lstStyle/>
          <a:p>
            <a:r>
              <a:rPr lang="es-ES" dirty="0">
                <a:solidFill>
                  <a:schemeClr val="bg1"/>
                </a:solidFill>
                <a:latin typeface="Clarendon BT" panose="02040704040505020204" pitchFamily="18" charset="0"/>
              </a:rPr>
              <a:t>VIDEOMAPING</a:t>
            </a:r>
          </a:p>
        </p:txBody>
      </p:sp>
      <p:grpSp>
        <p:nvGrpSpPr>
          <p:cNvPr id="3" name="Grupo 2">
            <a:extLst>
              <a:ext uri="{FF2B5EF4-FFF2-40B4-BE49-F238E27FC236}">
                <a16:creationId xmlns:a16="http://schemas.microsoft.com/office/drawing/2014/main" id="{98D53FD3-1D4F-26E2-F667-354B4EA3DB9E}"/>
              </a:ext>
            </a:extLst>
          </p:cNvPr>
          <p:cNvGrpSpPr/>
          <p:nvPr/>
        </p:nvGrpSpPr>
        <p:grpSpPr>
          <a:xfrm>
            <a:off x="5197882" y="83611"/>
            <a:ext cx="1590564" cy="576765"/>
            <a:chOff x="5197882" y="83611"/>
            <a:chExt cx="1590564" cy="576765"/>
          </a:xfrm>
        </p:grpSpPr>
        <p:sp>
          <p:nvSpPr>
            <p:cNvPr id="4" name="CuadroTexto 3">
              <a:extLst>
                <a:ext uri="{FF2B5EF4-FFF2-40B4-BE49-F238E27FC236}">
                  <a16:creationId xmlns:a16="http://schemas.microsoft.com/office/drawing/2014/main" id="{096D12D1-6387-4400-4BDA-0A46B8801E54}"/>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5" name="Imagen 4" descr="Logotipo&#10;&#10;Descripción generada automáticamente con confianza media">
              <a:extLst>
                <a:ext uri="{FF2B5EF4-FFF2-40B4-BE49-F238E27FC236}">
                  <a16:creationId xmlns:a16="http://schemas.microsoft.com/office/drawing/2014/main" id="{17465090-2F99-3417-46B1-A423B8CD303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223535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persona, pasto, sostener, mujer&#10;&#10;Descripción generada automáticamente">
            <a:extLst>
              <a:ext uri="{FF2B5EF4-FFF2-40B4-BE49-F238E27FC236}">
                <a16:creationId xmlns:a16="http://schemas.microsoft.com/office/drawing/2014/main" id="{DEEE94DB-DF11-67C4-908D-5FC5D9CC9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5"/>
            <a:ext cx="6858000" cy="4561863"/>
          </a:xfrm>
          <a:prstGeom prst="rect">
            <a:avLst/>
          </a:prstGeom>
        </p:spPr>
      </p:pic>
      <p:sp>
        <p:nvSpPr>
          <p:cNvPr id="8" name="Rectángulo 7">
            <a:extLst>
              <a:ext uri="{FF2B5EF4-FFF2-40B4-BE49-F238E27FC236}">
                <a16:creationId xmlns:a16="http://schemas.microsoft.com/office/drawing/2014/main" id="{CE938428-ED9F-6AD8-EE9F-2C9A65E92D30}"/>
              </a:ext>
            </a:extLst>
          </p:cNvPr>
          <p:cNvSpPr/>
          <p:nvPr/>
        </p:nvSpPr>
        <p:spPr>
          <a:xfrm>
            <a:off x="0" y="4562928"/>
            <a:ext cx="6858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59166E7E-F2B7-57CB-4E80-F2B1620F0A71}"/>
              </a:ext>
            </a:extLst>
          </p:cNvPr>
          <p:cNvSpPr txBox="1"/>
          <p:nvPr/>
        </p:nvSpPr>
        <p:spPr>
          <a:xfrm>
            <a:off x="489869" y="4872518"/>
            <a:ext cx="1710533" cy="646331"/>
          </a:xfrm>
          <a:prstGeom prst="rect">
            <a:avLst/>
          </a:prstGeom>
          <a:noFill/>
        </p:spPr>
        <p:txBody>
          <a:bodyPr wrap="none" rtlCol="0">
            <a:spAutoFit/>
          </a:bodyPr>
          <a:lstStyle/>
          <a:p>
            <a:r>
              <a:rPr lang="fr-FR"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rPr>
              <a:t>VIRTUOSITÉ</a:t>
            </a:r>
            <a:endParaRPr lang="es-ES"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endParaRPr>
          </a:p>
          <a:p>
            <a:endParaRPr lang="es-ES" dirty="0">
              <a:solidFill>
                <a:schemeClr val="bg1"/>
              </a:solidFill>
              <a:latin typeface="Clarendon BT" panose="02040704040505020204" pitchFamily="18" charset="0"/>
            </a:endParaRPr>
          </a:p>
        </p:txBody>
      </p:sp>
      <p:pic>
        <p:nvPicPr>
          <p:cNvPr id="15" name="Imagen 14" descr="Grupo de personas con instrumentos musicales y micrófonos en un escenario tocando instrumentos musicales&#10;&#10;Descripción generada automáticamente con confianza media">
            <a:extLst>
              <a:ext uri="{FF2B5EF4-FFF2-40B4-BE49-F238E27FC236}">
                <a16:creationId xmlns:a16="http://schemas.microsoft.com/office/drawing/2014/main" id="{9BB6FA6D-9B98-6020-4480-CB014838E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3969"/>
            <a:ext cx="6858000" cy="4562430"/>
          </a:xfrm>
          <a:prstGeom prst="rect">
            <a:avLst/>
          </a:prstGeom>
        </p:spPr>
      </p:pic>
      <p:grpSp>
        <p:nvGrpSpPr>
          <p:cNvPr id="2" name="Grupo 1">
            <a:extLst>
              <a:ext uri="{FF2B5EF4-FFF2-40B4-BE49-F238E27FC236}">
                <a16:creationId xmlns:a16="http://schemas.microsoft.com/office/drawing/2014/main" id="{68EB1D82-983A-9A83-B570-B7F53E5D8576}"/>
              </a:ext>
            </a:extLst>
          </p:cNvPr>
          <p:cNvGrpSpPr/>
          <p:nvPr/>
        </p:nvGrpSpPr>
        <p:grpSpPr>
          <a:xfrm>
            <a:off x="5197882" y="83611"/>
            <a:ext cx="1590564" cy="576765"/>
            <a:chOff x="5197882" y="83611"/>
            <a:chExt cx="1590564" cy="576765"/>
          </a:xfrm>
        </p:grpSpPr>
        <p:sp>
          <p:nvSpPr>
            <p:cNvPr id="3" name="CuadroTexto 2">
              <a:extLst>
                <a:ext uri="{FF2B5EF4-FFF2-40B4-BE49-F238E27FC236}">
                  <a16:creationId xmlns:a16="http://schemas.microsoft.com/office/drawing/2014/main" id="{313D6B79-39FA-A9BF-A27C-DBF580A98FD8}"/>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4" name="Imagen 3" descr="Logotipo&#10;&#10;Descripción generada automáticamente con confianza media">
              <a:extLst>
                <a:ext uri="{FF2B5EF4-FFF2-40B4-BE49-F238E27FC236}">
                  <a16:creationId xmlns:a16="http://schemas.microsoft.com/office/drawing/2014/main" id="{928A11AC-1E9F-B591-B33F-571079754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23433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Un grupo de personas en un escenario&#10;&#10;Descripción generada automáticamente con confianza media">
            <a:extLst>
              <a:ext uri="{FF2B5EF4-FFF2-40B4-BE49-F238E27FC236}">
                <a16:creationId xmlns:a16="http://schemas.microsoft.com/office/drawing/2014/main" id="{7F8D9C42-F226-895C-904F-417C03043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7"/>
            <a:ext cx="6858000" cy="4563395"/>
          </a:xfrm>
          <a:prstGeom prst="rect">
            <a:avLst/>
          </a:prstGeom>
        </p:spPr>
      </p:pic>
      <p:pic>
        <p:nvPicPr>
          <p:cNvPr id="18" name="Imagen 17" descr="Imagen que contiene interior, oscuro, cuarto, televisión&#10;&#10;Descripción generada automáticamente">
            <a:extLst>
              <a:ext uri="{FF2B5EF4-FFF2-40B4-BE49-F238E27FC236}">
                <a16:creationId xmlns:a16="http://schemas.microsoft.com/office/drawing/2014/main" id="{8CB057A4-CD9C-98C3-FE5B-8B39B9A43458}"/>
              </a:ext>
            </a:extLst>
          </p:cNvPr>
          <p:cNvPicPr>
            <a:picLocks noChangeAspect="1"/>
          </p:cNvPicPr>
          <p:nvPr/>
        </p:nvPicPr>
        <p:blipFill rotWithShape="1">
          <a:blip r:embed="rId3">
            <a:extLst>
              <a:ext uri="{28A0092B-C50C-407E-A947-70E740481C1C}">
                <a14:useLocalDpi xmlns:a14="http://schemas.microsoft.com/office/drawing/2010/main" val="0"/>
              </a:ext>
            </a:extLst>
          </a:blip>
          <a:srcRect l="60513" t="57376" b="1"/>
          <a:stretch/>
        </p:blipFill>
        <p:spPr>
          <a:xfrm>
            <a:off x="0" y="4981193"/>
            <a:ext cx="6858000" cy="4924807"/>
          </a:xfrm>
          <a:prstGeom prst="rect">
            <a:avLst/>
          </a:prstGeom>
        </p:spPr>
      </p:pic>
      <p:sp>
        <p:nvSpPr>
          <p:cNvPr id="6" name="Rectángulo 5">
            <a:extLst>
              <a:ext uri="{FF2B5EF4-FFF2-40B4-BE49-F238E27FC236}">
                <a16:creationId xmlns:a16="http://schemas.microsoft.com/office/drawing/2014/main" id="{7097E046-5A9C-0BBB-8829-C1AA305EBB61}"/>
              </a:ext>
            </a:extLst>
          </p:cNvPr>
          <p:cNvSpPr/>
          <p:nvPr/>
        </p:nvSpPr>
        <p:spPr>
          <a:xfrm>
            <a:off x="0" y="4562928"/>
            <a:ext cx="6858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C3E7CCB1-5F3A-2929-A0B0-2B1CA94E17FD}"/>
              </a:ext>
            </a:extLst>
          </p:cNvPr>
          <p:cNvSpPr txBox="1"/>
          <p:nvPr/>
        </p:nvSpPr>
        <p:spPr>
          <a:xfrm>
            <a:off x="469861" y="4924807"/>
            <a:ext cx="4235455" cy="646331"/>
          </a:xfrm>
          <a:prstGeom prst="rect">
            <a:avLst/>
          </a:prstGeom>
          <a:noFill/>
        </p:spPr>
        <p:txBody>
          <a:bodyPr wrap="none" rtlCol="0">
            <a:spAutoFit/>
          </a:bodyPr>
          <a:lstStyle/>
          <a:p>
            <a:r>
              <a:rPr lang="fr-FR"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rPr>
              <a:t>CLOWN ET HUMOUR POUR TOUS</a:t>
            </a:r>
            <a:endParaRPr lang="es-ES" sz="1800" dirty="0">
              <a:solidFill>
                <a:schemeClr val="bg1"/>
              </a:solidFill>
              <a:effectLst/>
              <a:latin typeface="Clarendon BT" panose="02040704040505020204" pitchFamily="18" charset="0"/>
              <a:ea typeface="Calibri" panose="020F0502020204030204" pitchFamily="34" charset="0"/>
              <a:cs typeface="Times New Roman" panose="02020603050405020304" pitchFamily="18" charset="0"/>
            </a:endParaRPr>
          </a:p>
          <a:p>
            <a:endParaRPr lang="es-ES" dirty="0">
              <a:solidFill>
                <a:schemeClr val="bg1"/>
              </a:solidFill>
              <a:latin typeface="Clarendon BT" panose="02040704040505020204" pitchFamily="18" charset="0"/>
            </a:endParaRPr>
          </a:p>
        </p:txBody>
      </p:sp>
      <p:grpSp>
        <p:nvGrpSpPr>
          <p:cNvPr id="2" name="Grupo 1">
            <a:extLst>
              <a:ext uri="{FF2B5EF4-FFF2-40B4-BE49-F238E27FC236}">
                <a16:creationId xmlns:a16="http://schemas.microsoft.com/office/drawing/2014/main" id="{A53793EC-D7F8-F916-6DB6-B5348B08D777}"/>
              </a:ext>
            </a:extLst>
          </p:cNvPr>
          <p:cNvGrpSpPr/>
          <p:nvPr/>
        </p:nvGrpSpPr>
        <p:grpSpPr>
          <a:xfrm>
            <a:off x="5197882" y="83611"/>
            <a:ext cx="1590564" cy="576765"/>
            <a:chOff x="5197882" y="83611"/>
            <a:chExt cx="1590564" cy="576765"/>
          </a:xfrm>
        </p:grpSpPr>
        <p:sp>
          <p:nvSpPr>
            <p:cNvPr id="3" name="CuadroTexto 2">
              <a:extLst>
                <a:ext uri="{FF2B5EF4-FFF2-40B4-BE49-F238E27FC236}">
                  <a16:creationId xmlns:a16="http://schemas.microsoft.com/office/drawing/2014/main" id="{25E51AAF-A052-1580-01E9-2C09C742D28B}"/>
                </a:ext>
              </a:extLst>
            </p:cNvPr>
            <p:cNvSpPr txBox="1"/>
            <p:nvPr/>
          </p:nvSpPr>
          <p:spPr>
            <a:xfrm>
              <a:off x="5197882" y="83611"/>
              <a:ext cx="1590564" cy="307777"/>
            </a:xfrm>
            <a:prstGeom prst="rect">
              <a:avLst/>
            </a:prstGeom>
            <a:noFill/>
            <a:effectLst>
              <a:outerShdw blurRad="76200" dist="12700" dir="2700000" sy="-23000" kx="-800400" algn="bl" rotWithShape="0">
                <a:prstClr val="black">
                  <a:alpha val="20000"/>
                </a:prstClr>
              </a:outerShdw>
            </a:effectLst>
          </p:spPr>
          <p:txBody>
            <a:bodyPr wrap="none" rtlCol="0">
              <a:spAutoFit/>
            </a:bodyPr>
            <a:lstStyle/>
            <a:p>
              <a:pPr>
                <a:spcAft>
                  <a:spcPts val="600"/>
                </a:spcAft>
              </a:pPr>
              <a:r>
                <a:rPr lang="es-ES" sz="1400" b="1" dirty="0">
                  <a:ln w="6350">
                    <a:solidFill>
                      <a:schemeClr val="tx1"/>
                    </a:solidFill>
                  </a:ln>
                  <a:solidFill>
                    <a:schemeClr val="bg1"/>
                  </a:solidFill>
                  <a:effectLst>
                    <a:outerShdw blurRad="50800" dist="38100" dir="18900000" algn="bl" rotWithShape="0">
                      <a:prstClr val="black">
                        <a:alpha val="40000"/>
                      </a:prstClr>
                    </a:outerShdw>
                  </a:effectLst>
                  <a:latin typeface="Clarendon Lt BT" panose="02040604040505020204" pitchFamily="18" charset="0"/>
                </a:rPr>
                <a:t>LOS PFEIFFER</a:t>
              </a:r>
            </a:p>
          </p:txBody>
        </p:sp>
        <p:pic>
          <p:nvPicPr>
            <p:cNvPr id="4" name="Imagen 3" descr="Logotipo&#10;&#10;Descripción generada automáticamente con confianza media">
              <a:extLst>
                <a:ext uri="{FF2B5EF4-FFF2-40B4-BE49-F238E27FC236}">
                  <a16:creationId xmlns:a16="http://schemas.microsoft.com/office/drawing/2014/main" id="{FD252C25-E9E9-980A-9349-9FD427780C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31" b="89831" l="6859" r="95343">
                          <a14:foregroundMark x1="84081" y1="58644" x2="84081" y2="58644"/>
                          <a14:foregroundMark x1="83912" y1="26441" x2="83912" y2="26441"/>
                          <a14:foregroundMark x1="93395" y1="58644" x2="93395" y2="58644"/>
                          <a14:foregroundMark x1="65876" y1="61356" x2="65876" y2="61356"/>
                          <a14:foregroundMark x1="67146" y1="51186" x2="67146" y2="51186"/>
                          <a14:foregroundMark x1="59102" y1="51186" x2="59102" y2="51186"/>
                          <a14:foregroundMark x1="53599" y1="48475" x2="53599" y2="48475"/>
                          <a14:foregroundMark x1="38781" y1="60339" x2="38781" y2="60339"/>
                          <a14:foregroundMark x1="23793" y1="48475" x2="23793" y2="48475"/>
                          <a14:foregroundMark x1="21423" y1="63051" x2="21423" y2="63051"/>
                          <a14:foregroundMark x1="12532" y1="53559" x2="12532" y2="53559"/>
                          <a14:foregroundMark x1="7875" y1="57966" x2="7875" y2="57966"/>
                          <a14:foregroundMark x1="6859" y1="57966" x2="6859" y2="57966"/>
                          <a14:foregroundMark x1="9399" y1="49492" x2="9399" y2="49492"/>
                          <a14:foregroundMark x1="32261" y1="64746" x2="32261" y2="64746"/>
                          <a14:foregroundMark x1="47079" y1="51186" x2="47079" y2="51186"/>
                          <a14:foregroundMark x1="49788" y1="44407" x2="49788" y2="44407"/>
                          <a14:foregroundMark x1="52159" y1="41017" x2="52159" y2="41017"/>
                          <a14:foregroundMark x1="53429" y1="46780" x2="53429" y2="46780"/>
                          <a14:foregroundMark x1="52752" y1="51186" x2="52752" y2="51186"/>
                          <a14:foregroundMark x1="51482" y1="56949" x2="51482" y2="56949"/>
                          <a14:foregroundMark x1="23116" y1="44407" x2="23116" y2="44407"/>
                          <a14:foregroundMark x1="25064" y1="39322" x2="25064" y2="39322"/>
                          <a14:foregroundMark x1="25064" y1="39322" x2="25064" y2="39322"/>
                          <a14:foregroundMark x1="23370" y1="36610" x2="23370" y2="36610"/>
                          <a14:foregroundMark x1="19729" y1="41017" x2="19729" y2="41017"/>
                          <a14:foregroundMark x1="20152" y1="68814" x2="20152" y2="68814"/>
                          <a14:foregroundMark x1="18036" y1="71525" x2="18036" y2="71525"/>
                          <a14:foregroundMark x1="19136" y1="47797" x2="19136" y2="47797"/>
                          <a14:foregroundMark x1="21253" y1="53559" x2="21253" y2="53559"/>
                          <a14:foregroundMark x1="46232" y1="44407" x2="46232" y2="44407"/>
                          <a14:foregroundMark x1="77307" y1="37627" x2="77307" y2="37627"/>
                          <a14:foregroundMark x1="91279" y1="22373" x2="91279" y2="22373"/>
                          <a14:foregroundMark x1="90432" y1="24068" x2="89839" y2="24068"/>
                          <a14:foregroundMark x1="95343" y1="39322" x2="95343" y2="39322"/>
                          <a14:foregroundMark x1="84505" y1="34915" x2="84505" y2="34915"/>
                          <a14:foregroundMark x1="75106" y1="34915" x2="75106" y2="34915"/>
                          <a14:foregroundMark x1="78662" y1="41356" x2="78662" y2="41356"/>
                          <a14:foregroundMark x1="90347" y1="29492" x2="90347" y2="29492"/>
                          <a14:foregroundMark x1="89585" y1="29831" x2="89585" y2="29831"/>
                          <a14:foregroundMark x1="90940" y1="16949" x2="90940" y2="16949"/>
                          <a14:foregroundMark x1="74513" y1="31525" x2="74513" y2="31525"/>
                          <a14:foregroundMark x1="74090" y1="36271" x2="74090" y2="36271"/>
                          <a14:foregroundMark x1="75953" y1="41017" x2="75953" y2="41017"/>
                          <a14:foregroundMark x1="92041" y1="22712" x2="92041" y2="22712"/>
                          <a14:backgroundMark x1="21931" y1="45085" x2="21931" y2="45085"/>
                          <a14:backgroundMark x1="5843" y1="60339" x2="5843" y2="60339"/>
                          <a14:backgroundMark x1="23624" y1="42712" x2="23624" y2="42712"/>
                          <a14:backgroundMark x1="90262" y1="23051" x2="90262" y2="23051"/>
                          <a14:backgroundMark x1="90093" y1="27458" x2="90093" y2="27458"/>
                          <a14:backgroundMark x1="75445" y1="39322" x2="75445" y2="39322"/>
                          <a14:backgroundMark x1="77138" y1="60339" x2="77138" y2="60339"/>
                          <a14:backgroundMark x1="48772" y1="50169" x2="48772" y2="50169"/>
                          <a14:backgroundMark x1="47925" y1="55254" x2="47925" y2="55254"/>
                          <a14:backgroundMark x1="47248" y1="57627" x2="47248" y2="57627"/>
                          <a14:backgroundMark x1="52329" y1="62712" x2="52329" y2="62712"/>
                          <a14:backgroundMark x1="23031" y1="44068" x2="23031" y2="44068"/>
                          <a14:backgroundMark x1="22269" y1="52542" x2="22269" y2="52542"/>
                          <a14:backgroundMark x1="28196" y1="61356" x2="28196" y2="61356"/>
                          <a14:backgroundMark x1="91194" y1="44068" x2="91194" y2="44068"/>
                          <a14:backgroundMark x1="89754" y1="24407" x2="89754" y2="24407"/>
                          <a14:backgroundMark x1="91448" y1="22712" x2="91448" y2="22712"/>
                          <a14:backgroundMark x1="90178" y1="24407" x2="90178" y2="24407"/>
                          <a14:backgroundMark x1="77307" y1="56271" x2="77307" y2="56271"/>
                          <a14:backgroundMark x1="69856" y1="61695" x2="69856" y2="61695"/>
                          <a14:backgroundMark x1="75191" y1="34237" x2="75191" y2="34237"/>
                          <a14:backgroundMark x1="75101" y1="31525" x2="74852" y2="28136"/>
                          <a14:backgroundMark x1="75275" y1="33898" x2="75101" y2="31525"/>
                          <a14:backgroundMark x1="90979" y1="22712" x2="90432" y2="20339"/>
                          <a14:backgroundMark x1="91448" y1="24746" x2="90979" y2="22712"/>
                          <a14:backgroundMark x1="90347" y1="25424" x2="90347" y2="25424"/>
                          <a14:backgroundMark x1="90008" y1="25424" x2="90008" y2="25424"/>
                        </a14:backgroundRemoval>
                      </a14:imgEffect>
                    </a14:imgLayer>
                  </a14:imgProps>
                </a:ext>
                <a:ext uri="{28A0092B-C50C-407E-A947-70E740481C1C}">
                  <a14:useLocalDpi xmlns:a14="http://schemas.microsoft.com/office/drawing/2010/main" val="0"/>
                </a:ext>
              </a:extLst>
            </a:blip>
            <a:srcRect l="73651"/>
            <a:stretch/>
          </p:blipFill>
          <p:spPr>
            <a:xfrm>
              <a:off x="5871991" y="289621"/>
              <a:ext cx="391087" cy="370755"/>
            </a:xfrm>
            <a:prstGeom prst="rect">
              <a:avLst/>
            </a:prstGeom>
          </p:spPr>
        </p:pic>
      </p:grpSp>
    </p:spTree>
    <p:extLst>
      <p:ext uri="{BB962C8B-B14F-4D97-AF65-F5344CB8AC3E}">
        <p14:creationId xmlns:p14="http://schemas.microsoft.com/office/powerpoint/2010/main" val="204416770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9369</TotalTime>
  <Words>3490</Words>
  <Application>Microsoft Office PowerPoint</Application>
  <PresentationFormat>A4 (210 x 297 mm)</PresentationFormat>
  <Paragraphs>152</Paragraphs>
  <Slides>21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Calibri Light</vt:lpstr>
      <vt:lpstr>Clarendon BT</vt:lpstr>
      <vt:lpstr>Clarendon Lt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Isabel Ibáñez Garcia</dc:creator>
  <cp:lastModifiedBy>Maria Isabel Ibáñez Garcia</cp:lastModifiedBy>
  <cp:revision>91</cp:revision>
  <dcterms:created xsi:type="dcterms:W3CDTF">2022-11-09T17:19:07Z</dcterms:created>
  <dcterms:modified xsi:type="dcterms:W3CDTF">2023-05-30T09:02:51Z</dcterms:modified>
</cp:coreProperties>
</file>